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Noto Sans KR" panose="020B0200000000000000" pitchFamily="50" charset="-127"/>
      <p:regular r:id="rId20"/>
      <p:bold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9" autoAdjust="0"/>
    <p:restoredTop sz="83508" autoAdjust="0"/>
  </p:normalViewPr>
  <p:slideViewPr>
    <p:cSldViewPr snapToGrid="0">
      <p:cViewPr varScale="1">
        <p:scale>
          <a:sx n="46" d="100"/>
          <a:sy n="46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내부 테스트셋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90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장에서 정확도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85.6%, macro F1 85.8%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near full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F1 1.00, Edge Ring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과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None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0.95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형태가 뚜렷한 패턴은 아주 안정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적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반면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Scratch 0.70, Local 0.75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국소·선형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결함이 낮았는데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혼동행렬에서도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Edge-Ring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과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Edge-Loc, Scratch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Local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이 서로 헷갈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림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가늘고 흩어진 결함이 인접 패턴과 시각적으로 겹치기 때문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ko-KR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90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 중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URGENT 60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MONITOR 14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NORMAL 16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표에서 평균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PHI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 결함 심각도 순서대로 잘 정렬된 점이 중요합니다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near full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0%, random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·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Donut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2~6%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거의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URGENT, Edge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계열은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13~26%,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그리고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None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95%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대부분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NORMAL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입니다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즉 정상은 정상으로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심각한 결함은 즉각 점검으로 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잘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분리됩니다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dirty="0"/>
          </a:p>
        </p:txBody>
      </p:sp>
      <p:sp>
        <p:nvSpPr>
          <p:cNvPr id="549" name="Google Shape;5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첫째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정상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결함 분별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: None 9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 중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8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NORMAL,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평균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PHI 95%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en-US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정상분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평균 대비 초과 심각도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E = 0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설계가 의도대로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 1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장만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MONITOR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였는데 이건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SPC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상 통계적 변동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즉 정상 범위의 </a:t>
            </a:r>
            <a:r>
              <a:rPr lang="ko-KR" altLang="en-US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오경보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둘째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SPC-PHI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정합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: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보정 덕분에 처분 등급이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Severity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등급과 일치해서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예전 버전에서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NORMAL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과소평가되던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Edge-Ring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과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Scratch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 이제 제대로 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잡힘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셋째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점수의 의미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: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평균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PHI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near full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에서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None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까지 물리적 심각도 순서대로 증가</a:t>
            </a: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넷째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PHI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등급과 설비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DB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를 결합해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먼저 점검할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공정·설비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를 자동으로 제시함으로써 육안 검사 대비 판단 속도를 높입니다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dirty="0"/>
          </a:p>
        </p:txBody>
      </p:sp>
      <p:sp>
        <p:nvSpPr>
          <p:cNvPr id="632" name="Google Shape;6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지도학습이라 학습에 없던 복합 패턴엔 약하고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예측은 원인을 확정하는 게 아니라 보조 지표로 봐야 합니다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데이터셋 편향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: WM-811K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 명확한 패턴 중심이라 애매한 결함은 덜 반영되며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Scratch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·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Local F1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이 낮습니다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sym typeface="Malgun Gothic"/>
              </a:rPr>
              <a:t>실제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sym typeface="Malgun Gothic"/>
              </a:rPr>
              <a:t>fab </a:t>
            </a: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sym typeface="Malgun Gothic"/>
              </a:rPr>
              <a:t>도입 한계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sym typeface="Malgun Gothic"/>
              </a:rPr>
              <a:t>: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wafer map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만 입력이라 실제 근본원인 분석에는 장비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로그·레시피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·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metrology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데이터 통합이 필요합니다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파라미터 설정 한계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: AHP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가중치와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PHI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는 문헌 기반의 합리적 가정이지 절대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수율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예측값은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아닙니다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분류 → 지표 →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AHP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→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PHI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→ 조치까지 하나의 흐름으로 구현해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문제를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정확도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에서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점검 </a:t>
            </a:r>
            <a:r>
              <a:rPr lang="ko-KR" altLang="ko-KR" sz="1200" b="0" i="0" u="none" strike="noStrike" cap="none" dirty="0" err="1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우선순위·위험도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"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로 확장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,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 ±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20% </a:t>
            </a:r>
            <a:r>
              <a:rPr lang="ko-KR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섭동에도 순위가 안정적이라 프레임워크 자체가 견고합니다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effectLst/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200" b="0" i="0" u="none" strike="noStrike" cap="none" dirty="0">
              <a:solidFill>
                <a:schemeClr val="dk1"/>
              </a:solidFill>
              <a:effectLst/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6" name="Google Shape;69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 master">
  <p:cSld name="Slide 11 master">
    <p:bg>
      <p:bgPr>
        <a:solidFill>
          <a:srgbClr val="00000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 master">
  <p:cSld name="Slide 12 master">
    <p:bg>
      <p:bgPr>
        <a:solidFill>
          <a:srgbClr val="0000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 master">
  <p:cSld name="Slide 13 master"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 master">
  <p:cSld name="Slide 14 master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 master">
  <p:cSld name="Slide 15 master"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bg>
      <p:bgPr>
        <a:solidFill>
          <a:srgbClr val="00000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bg>
      <p:bgPr>
        <a:solidFill>
          <a:srgbClr val="000000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7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132" name="Google Shape;132;p27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133" name="Google Shape;133;p27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7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5" name="Google Shape;135;p27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6" name="Google Shape;136;p27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137" name="Google Shape;137;p27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138" name="Google Shape;138;p27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7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0" name="Google Shape;140;p27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1" name="Google Shape;141;p27"/>
          <p:cNvGrpSpPr/>
          <p:nvPr/>
        </p:nvGrpSpPr>
        <p:grpSpPr>
          <a:xfrm>
            <a:off x="4888251" y="3130326"/>
            <a:ext cx="8783793" cy="856606"/>
            <a:chOff x="0" y="-47625"/>
            <a:chExt cx="2180415" cy="212637"/>
          </a:xfrm>
        </p:grpSpPr>
        <p:sp>
          <p:nvSpPr>
            <p:cNvPr id="142" name="Google Shape;142;p27"/>
            <p:cNvSpPr/>
            <p:nvPr/>
          </p:nvSpPr>
          <p:spPr>
            <a:xfrm>
              <a:off x="0" y="0"/>
              <a:ext cx="2180415" cy="165012"/>
            </a:xfrm>
            <a:custGeom>
              <a:avLst/>
              <a:gdLst/>
              <a:ahLst/>
              <a:cxnLst/>
              <a:rect l="l" t="t" r="r" b="b"/>
              <a:pathLst>
                <a:path w="2180415" h="165012" extrusionOk="0">
                  <a:moveTo>
                    <a:pt x="0" y="0"/>
                  </a:moveTo>
                  <a:lnTo>
                    <a:pt x="2180415" y="0"/>
                  </a:lnTo>
                  <a:lnTo>
                    <a:pt x="2180415" y="165012"/>
                  </a:lnTo>
                  <a:lnTo>
                    <a:pt x="0" y="165012"/>
                  </a:lnTo>
                  <a:close/>
                </a:path>
              </a:pathLst>
            </a:custGeom>
            <a:solidFill>
              <a:srgbClr val="C9D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7"/>
            <p:cNvSpPr txBox="1"/>
            <p:nvPr/>
          </p:nvSpPr>
          <p:spPr>
            <a:xfrm>
              <a:off x="0" y="-47625"/>
              <a:ext cx="2180415" cy="212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27"/>
          <p:cNvSpPr txBox="1"/>
          <p:nvPr/>
        </p:nvSpPr>
        <p:spPr>
          <a:xfrm>
            <a:off x="6222032" y="3397867"/>
            <a:ext cx="6163214" cy="45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3" b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화공인공지능</a:t>
            </a:r>
            <a:endParaRPr sz="2663" b="1">
              <a:solidFill>
                <a:srgbClr val="3647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752600" y="4787500"/>
            <a:ext cx="14782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웨이퍼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결함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패턴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분류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및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공정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건전성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(PHI)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기반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설비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점검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우선순위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도출</a:t>
            </a:r>
            <a:r>
              <a:rPr lang="en-US" sz="60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시스템</a:t>
            </a:r>
            <a:endParaRPr sz="6000" b="1" dirty="0">
              <a:solidFill>
                <a:srgbClr val="3647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27" descr="C:\Users\samsung\Desktop\SKK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774630"/>
            <a:ext cx="3325710" cy="73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15849600" y="8408744"/>
            <a:ext cx="24384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박서현 2022312891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박성현 2021313459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박정우 2020311351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백채연 2022312230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노하은 2023315883</a:t>
            </a:r>
            <a:endParaRPr sz="1500" b="1">
              <a:solidFill>
                <a:srgbClr val="36475D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/>
          <p:nvPr/>
        </p:nvSpPr>
        <p:spPr>
          <a:xfrm>
            <a:off x="511329" y="2093009"/>
            <a:ext cx="9639896" cy="64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2.4.3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후보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매핑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민감도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549429" y="3434956"/>
            <a:ext cx="3475584" cy="32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매핑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방식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549430" y="4064682"/>
            <a:ext cx="7998208" cy="20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우선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공정·설비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후보군을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EQUIPMENT_DB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매핑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단일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원인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확정이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아닌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decision-support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방식으로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제한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549429" y="6337666"/>
            <a:ext cx="3475584" cy="32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민감도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결과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549429" y="6950766"/>
            <a:ext cx="7513915" cy="142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AHP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±20%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무작위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섭동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60장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표본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10532637" y="2355949"/>
            <a:ext cx="4471460" cy="55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0.9995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11478509" y="3055110"/>
            <a:ext cx="2561184" cy="32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평균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Spearman ρ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9416344" y="3681634"/>
            <a:ext cx="7907382" cy="3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최소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0.9983 —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±20%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오차에도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우선순위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거의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변동</a:t>
            </a:r>
            <a:r>
              <a:rPr lang="en-US" sz="21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없음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3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721" y="4187269"/>
            <a:ext cx="7998208" cy="453665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6"/>
          <p:cNvSpPr/>
          <p:nvPr/>
        </p:nvSpPr>
        <p:spPr>
          <a:xfrm>
            <a:off x="10254054" y="9148945"/>
            <a:ext cx="6105395" cy="4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5. AHP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±20%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섭동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시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순위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상관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(Spearman ρ)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1" name="Google Shape;481;p36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482" name="Google Shape;482;p36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483" name="Google Shape;483;p36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6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85" name="Google Shape;485;p36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6" name="Google Shape;486;p36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487" name="Google Shape;487;p36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488" name="Google Shape;488;p36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6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90" name="Google Shape;490;p36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1" name="Google Shape;491;p36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36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/>
          <p:nvPr/>
        </p:nvSpPr>
        <p:spPr>
          <a:xfrm>
            <a:off x="1791643" y="1904959"/>
            <a:ext cx="5257354" cy="54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3.1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성능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7"/>
          <p:cNvSpPr/>
          <p:nvPr/>
        </p:nvSpPr>
        <p:spPr>
          <a:xfrm>
            <a:off x="3150542" y="2639069"/>
            <a:ext cx="5930504" cy="5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85.6%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7"/>
          <p:cNvSpPr/>
          <p:nvPr/>
        </p:nvSpPr>
        <p:spPr>
          <a:xfrm>
            <a:off x="5030093" y="3241639"/>
            <a:ext cx="2171402" cy="27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정확도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7"/>
          <p:cNvSpPr/>
          <p:nvPr/>
        </p:nvSpPr>
        <p:spPr>
          <a:xfrm>
            <a:off x="3150542" y="3672977"/>
            <a:ext cx="5930504" cy="21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77/90장 (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내부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테스트셋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7"/>
          <p:cNvSpPr/>
          <p:nvPr/>
        </p:nvSpPr>
        <p:spPr>
          <a:xfrm>
            <a:off x="9206656" y="2639069"/>
            <a:ext cx="5930652" cy="5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85.8%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7"/>
          <p:cNvSpPr/>
          <p:nvPr/>
        </p:nvSpPr>
        <p:spPr>
          <a:xfrm>
            <a:off x="11086209" y="3241639"/>
            <a:ext cx="2171402" cy="27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Macro F1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7"/>
          <p:cNvSpPr/>
          <p:nvPr/>
        </p:nvSpPr>
        <p:spPr>
          <a:xfrm>
            <a:off x="9206656" y="3672977"/>
            <a:ext cx="5930652" cy="21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주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4870697" y="8780443"/>
            <a:ext cx="2730997" cy="20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 4.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F1- score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7"/>
          <p:cNvSpPr/>
          <p:nvPr/>
        </p:nvSpPr>
        <p:spPr>
          <a:xfrm>
            <a:off x="1905252" y="9233244"/>
            <a:ext cx="13606299" cy="544562"/>
          </a:xfrm>
          <a:prstGeom prst="roundRect">
            <a:avLst>
              <a:gd name="adj" fmla="val 13153"/>
            </a:avLst>
          </a:prstGeom>
          <a:solidFill>
            <a:srgbClr val="FCF2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3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154" y="9456935"/>
            <a:ext cx="206276" cy="16490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7"/>
          <p:cNvSpPr/>
          <p:nvPr/>
        </p:nvSpPr>
        <p:spPr>
          <a:xfrm>
            <a:off x="2441333" y="9374931"/>
            <a:ext cx="12200186" cy="21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Scratch(0.70)·Local(0.75)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상대적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저조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국소·선형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결함의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시각적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중첩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Edge-Ring↔Edge-Loc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Scratch↔Local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간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혼동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관찰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10615808" y="8762990"/>
            <a:ext cx="3566141" cy="26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6.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정규화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혼동행렬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(Test Set</a:t>
            </a:r>
            <a:r>
              <a:rPr lang="en-US" sz="1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37"/>
          <p:cNvGrpSpPr/>
          <p:nvPr/>
        </p:nvGrpSpPr>
        <p:grpSpPr>
          <a:xfrm>
            <a:off x="-342117" y="10071954"/>
            <a:ext cx="18993484" cy="281552"/>
            <a:chOff x="0" y="-103980"/>
            <a:chExt cx="25324645" cy="375402"/>
          </a:xfrm>
        </p:grpSpPr>
        <p:grpSp>
          <p:nvGrpSpPr>
            <p:cNvPr id="535" name="Google Shape;535;p37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536" name="Google Shape;536;p37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7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38" name="Google Shape;538;p37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39" name="Google Shape;539;p37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540" name="Google Shape;540;p37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541" name="Google Shape;541;p37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7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43" name="Google Shape;543;p37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4" name="Google Shape;544;p37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Result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37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81FCA9-0FB9-A52F-91A6-89EC64EC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98" y="4094003"/>
            <a:ext cx="7132178" cy="4537003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3A2C426A-E3D0-1797-56FF-BFBBD3BA0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04142"/>
              </p:ext>
            </p:extLst>
          </p:nvPr>
        </p:nvGraphicFramePr>
        <p:xfrm>
          <a:off x="2895600" y="4130559"/>
          <a:ext cx="4706094" cy="450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344">
                  <a:extLst>
                    <a:ext uri="{9D8B030D-6E8A-4147-A177-3AD203B41FA5}">
                      <a16:colId xmlns:a16="http://schemas.microsoft.com/office/drawing/2014/main" val="442581521"/>
                    </a:ext>
                  </a:extLst>
                </a:gridCol>
                <a:gridCol w="2117750">
                  <a:extLst>
                    <a:ext uri="{9D8B030D-6E8A-4147-A177-3AD203B41FA5}">
                      <a16:colId xmlns:a16="http://schemas.microsoft.com/office/drawing/2014/main" val="486885502"/>
                    </a:ext>
                  </a:extLst>
                </a:gridCol>
              </a:tblGrid>
              <a:tr h="4506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</a:rPr>
                        <a:t>Class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</a:rPr>
                        <a:t>F1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759348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Near full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1.00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9705508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Edge 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0.95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5864980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0.95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8222763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Donut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0.90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3815266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Edge 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>
                          <a:effectLst/>
                        </a:rPr>
                        <a:t>0.89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9780127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0.82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3074780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0.77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420193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Local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</a:rPr>
                        <a:t>0.75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4468828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Scratch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0.70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75964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>
            <a:off x="1803558" y="1802863"/>
            <a:ext cx="9014222" cy="61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3.2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건전성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(PHI)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1550876" y="7699537"/>
            <a:ext cx="9545688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7.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Severity(좌) 및 PHI(우)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11460554" y="1748114"/>
            <a:ext cx="5480784" cy="75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테스트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90장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URGENT 60장(66.7%), MONITOR 14장(15.6%), NORMAL 16장(17.8%)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8"/>
          <p:cNvSpPr/>
          <p:nvPr/>
        </p:nvSpPr>
        <p:spPr>
          <a:xfrm>
            <a:off x="12112179" y="9068620"/>
            <a:ext cx="5352306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 5.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및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PHI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38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618" name="Google Shape;618;p38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619" name="Google Shape;619;p38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38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21" name="Google Shape;621;p38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22" name="Google Shape;622;p38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623" name="Google Shape;623;p38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624" name="Google Shape;624;p38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8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26" name="Google Shape;626;p38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7" name="Google Shape;627;p38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Result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38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0FAAF8-2D8C-E867-36B1-6CB08927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7" y="3732032"/>
            <a:ext cx="9882341" cy="3521621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8352D3A-EBDE-1CD2-69F1-8D40B29D2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40268"/>
              </p:ext>
            </p:extLst>
          </p:nvPr>
        </p:nvGraphicFramePr>
        <p:xfrm>
          <a:off x="11096564" y="3149977"/>
          <a:ext cx="6594708" cy="5781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717">
                  <a:extLst>
                    <a:ext uri="{9D8B030D-6E8A-4147-A177-3AD203B41FA5}">
                      <a16:colId xmlns:a16="http://schemas.microsoft.com/office/drawing/2014/main" val="1738196617"/>
                    </a:ext>
                  </a:extLst>
                </a:gridCol>
                <a:gridCol w="1199038">
                  <a:extLst>
                    <a:ext uri="{9D8B030D-6E8A-4147-A177-3AD203B41FA5}">
                      <a16:colId xmlns:a16="http://schemas.microsoft.com/office/drawing/2014/main" val="2433100799"/>
                    </a:ext>
                  </a:extLst>
                </a:gridCol>
                <a:gridCol w="1199038">
                  <a:extLst>
                    <a:ext uri="{9D8B030D-6E8A-4147-A177-3AD203B41FA5}">
                      <a16:colId xmlns:a16="http://schemas.microsoft.com/office/drawing/2014/main" val="2133540105"/>
                    </a:ext>
                  </a:extLst>
                </a:gridCol>
                <a:gridCol w="1199038">
                  <a:extLst>
                    <a:ext uri="{9D8B030D-6E8A-4147-A177-3AD203B41FA5}">
                      <a16:colId xmlns:a16="http://schemas.microsoft.com/office/drawing/2014/main" val="3500755887"/>
                    </a:ext>
                  </a:extLst>
                </a:gridCol>
                <a:gridCol w="1398877">
                  <a:extLst>
                    <a:ext uri="{9D8B030D-6E8A-4147-A177-3AD203B41FA5}">
                      <a16:colId xmlns:a16="http://schemas.microsoft.com/office/drawing/2014/main" val="3066669461"/>
                    </a:ext>
                  </a:extLst>
                </a:gridCol>
              </a:tblGrid>
              <a:tr h="5360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URGENT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MONITOR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NORMAL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ko-KR" altLang="en-US" sz="1400" b="1" u="none" strike="noStrike" dirty="0">
                          <a:effectLst/>
                        </a:rPr>
                        <a:t>평균 </a:t>
                      </a:r>
                      <a:r>
                        <a:rPr lang="en-US" sz="1400" b="1" u="none" strike="noStrike" dirty="0">
                          <a:effectLst/>
                        </a:rPr>
                        <a:t>PHI(%)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0034925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near full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0.0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8479994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random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2.4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5505084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Donut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11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6.2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0404418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Edge Ring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9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12.8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2605124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Edge Local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9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26.3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6727147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Local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7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33.7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2022369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Scratch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6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62.6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59820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Center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5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71.5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391163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none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8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u="none" strike="noStrike" dirty="0">
                          <a:effectLst/>
                        </a:rPr>
                        <a:t>95.0</a:t>
                      </a:r>
                      <a:endParaRPr lang="en-US" altLang="ko-K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8393803"/>
                  </a:ext>
                </a:extLst>
              </a:tr>
              <a:tr h="4214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b="1" u="none" strike="noStrike" dirty="0">
                          <a:effectLst/>
                        </a:rPr>
                        <a:t>60</a:t>
                      </a:r>
                      <a:endParaRPr lang="en-US" altLang="ko-K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b="1" u="none" strike="noStrike" dirty="0">
                          <a:effectLst/>
                        </a:rPr>
                        <a:t>14</a:t>
                      </a:r>
                      <a:endParaRPr lang="en-US" altLang="ko-K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b="1" u="none" strike="noStrike" dirty="0">
                          <a:effectLst/>
                        </a:rPr>
                        <a:t>16</a:t>
                      </a:r>
                      <a:endParaRPr lang="en-US" altLang="ko-K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ko-KR" sz="1400" b="1" u="none" strike="noStrike" dirty="0">
                          <a:effectLst/>
                        </a:rPr>
                        <a:t>34.5</a:t>
                      </a:r>
                      <a:endParaRPr lang="en-US" altLang="ko-K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8097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"/>
          <p:cNvSpPr/>
          <p:nvPr/>
        </p:nvSpPr>
        <p:spPr>
          <a:xfrm>
            <a:off x="1853952" y="1751214"/>
            <a:ext cx="5368676" cy="5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해석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9"/>
          <p:cNvSpPr/>
          <p:nvPr/>
        </p:nvSpPr>
        <p:spPr>
          <a:xfrm>
            <a:off x="1001902" y="6983014"/>
            <a:ext cx="8761066" cy="21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8.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(Test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무작위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표본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9"/>
          <p:cNvSpPr/>
          <p:nvPr/>
        </p:nvSpPr>
        <p:spPr>
          <a:xfrm>
            <a:off x="2996953" y="10089802"/>
            <a:ext cx="8761066" cy="21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 9. 단일 웨이퍼 end-to-end 분석 리포트 예시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9" descr="preencoded.png"/>
          <p:cNvSpPr/>
          <p:nvPr/>
        </p:nvSpPr>
        <p:spPr>
          <a:xfrm>
            <a:off x="8670000" y="1486355"/>
            <a:ext cx="9618000" cy="1420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0" name="Google Shape;640;p39"/>
          <p:cNvSpPr/>
          <p:nvPr/>
        </p:nvSpPr>
        <p:spPr>
          <a:xfrm>
            <a:off x="8934466" y="1674623"/>
            <a:ext cx="5284125" cy="2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정상-결함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분별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9"/>
          <p:cNvSpPr/>
          <p:nvPr/>
        </p:nvSpPr>
        <p:spPr>
          <a:xfrm>
            <a:off x="8934466" y="2058599"/>
            <a:ext cx="8543799" cy="65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None 9장 중 8장 NORMAL (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평균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PHI 95.0%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 — E≈0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의도대로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작동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1장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MONITOR는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SPC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통계적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변동</a:t>
            </a:r>
            <a:b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오경보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9" descr="preencoded.png"/>
          <p:cNvSpPr/>
          <p:nvPr/>
        </p:nvSpPr>
        <p:spPr>
          <a:xfrm>
            <a:off x="8670000" y="3378194"/>
            <a:ext cx="9618000" cy="1420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3" name="Google Shape;643;p39"/>
          <p:cNvSpPr/>
          <p:nvPr/>
        </p:nvSpPr>
        <p:spPr>
          <a:xfrm>
            <a:off x="8934466" y="3566462"/>
            <a:ext cx="5284125" cy="2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(2) SPC-PHI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정합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8934466" y="3950438"/>
            <a:ext cx="8543799" cy="65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SPC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고정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보정으로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처분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↔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Severity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일치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Edge-Ring·Scratch가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더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NORMAL로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과소평가되지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않음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9" descr="preencoded.png"/>
          <p:cNvSpPr/>
          <p:nvPr/>
        </p:nvSpPr>
        <p:spPr>
          <a:xfrm>
            <a:off x="8670000" y="5303282"/>
            <a:ext cx="9618000" cy="186035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6" name="Google Shape;646;p39"/>
          <p:cNvSpPr/>
          <p:nvPr/>
        </p:nvSpPr>
        <p:spPr>
          <a:xfrm>
            <a:off x="8934466" y="5491548"/>
            <a:ext cx="5284125" cy="2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점수의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의미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8934466" y="5875526"/>
            <a:ext cx="8543799" cy="10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평균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PHI: near full(0%) → Donut/random(2~6%) → Edge-Ring/Loc(13~26%) → Local(34%) → Scratch/Center(63~72%) → None(95%) </a:t>
            </a:r>
            <a:b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물리적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심각도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순서와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일관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9" descr="preencoded.png"/>
          <p:cNvSpPr/>
          <p:nvPr/>
        </p:nvSpPr>
        <p:spPr>
          <a:xfrm>
            <a:off x="8670000" y="8017449"/>
            <a:ext cx="9618000" cy="1420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9" name="Google Shape;649;p39"/>
          <p:cNvSpPr/>
          <p:nvPr/>
        </p:nvSpPr>
        <p:spPr>
          <a:xfrm>
            <a:off x="8934466" y="8072717"/>
            <a:ext cx="5284125" cy="2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(4)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9"/>
          <p:cNvSpPr/>
          <p:nvPr/>
        </p:nvSpPr>
        <p:spPr>
          <a:xfrm>
            <a:off x="8934466" y="8456695"/>
            <a:ext cx="8543799" cy="65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PHI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+ EQUIPMENT_DB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결합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"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먼저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점검할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공정·설비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자동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제시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육안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검사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판단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속도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향상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39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652" name="Google Shape;652;p39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653" name="Google Shape;653;p39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9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55" name="Google Shape;655;p39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56" name="Google Shape;656;p39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657" name="Google Shape;657;p39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658" name="Google Shape;658;p39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9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60" name="Google Shape;660;p39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61" name="Google Shape;661;p39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Result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39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FE9DE0-B2C0-D91C-5934-5EA9F52D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23" y="2358135"/>
            <a:ext cx="5234801" cy="44869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7BD53AF-98A0-E6B9-F32E-A176D2D2F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49" y="7340889"/>
            <a:ext cx="7525617" cy="26877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0"/>
          <p:cNvSpPr/>
          <p:nvPr/>
        </p:nvSpPr>
        <p:spPr>
          <a:xfrm>
            <a:off x="947886" y="1924291"/>
            <a:ext cx="8041332" cy="89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4.1 Limitations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0"/>
          <p:cNvSpPr/>
          <p:nvPr/>
        </p:nvSpPr>
        <p:spPr>
          <a:xfrm>
            <a:off x="947886" y="2831844"/>
            <a:ext cx="8060680" cy="3203187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0"/>
          <p:cNvSpPr/>
          <p:nvPr/>
        </p:nvSpPr>
        <p:spPr>
          <a:xfrm>
            <a:off x="1228130" y="3112087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4.1.1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지도학습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한계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0"/>
          <p:cNvSpPr/>
          <p:nvPr/>
        </p:nvSpPr>
        <p:spPr>
          <a:xfrm>
            <a:off x="1228131" y="3719753"/>
            <a:ext cx="7500194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학습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외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새로운·복합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판단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어려움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공정에서는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복합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원인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동시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반영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가능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보조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해석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일부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구현에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LLM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활용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fab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수준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추가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0"/>
          <p:cNvSpPr/>
          <p:nvPr/>
        </p:nvSpPr>
        <p:spPr>
          <a:xfrm>
            <a:off x="9279284" y="2831844"/>
            <a:ext cx="8060828" cy="3203185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0"/>
          <p:cNvSpPr/>
          <p:nvPr/>
        </p:nvSpPr>
        <p:spPr>
          <a:xfrm>
            <a:off x="9559528" y="3112087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4.1.2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데이터셋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편향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0"/>
          <p:cNvSpPr/>
          <p:nvPr/>
        </p:nvSpPr>
        <p:spPr>
          <a:xfrm>
            <a:off x="9559529" y="3719753"/>
            <a:ext cx="7500342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WM-811K는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명확한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중심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애매한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패턴·복합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미반영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Scratch(0.70)·Local(0.75)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낮은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F1.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향후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augmentation·실제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fab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0"/>
          <p:cNvSpPr/>
          <p:nvPr/>
        </p:nvSpPr>
        <p:spPr>
          <a:xfrm>
            <a:off x="947886" y="6368904"/>
            <a:ext cx="8060680" cy="2775096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0"/>
          <p:cNvSpPr/>
          <p:nvPr/>
        </p:nvSpPr>
        <p:spPr>
          <a:xfrm>
            <a:off x="1228130" y="6649148"/>
            <a:ext cx="4197309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4.1.3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실제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fab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도입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한계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0"/>
          <p:cNvSpPr/>
          <p:nvPr/>
        </p:nvSpPr>
        <p:spPr>
          <a:xfrm>
            <a:off x="1228131" y="7256814"/>
            <a:ext cx="7500194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wafer map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단독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입력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history·장비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log·recipe·metrology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통합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분석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단일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원인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확정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불가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decision-support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방식으로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제한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0"/>
          <p:cNvSpPr/>
          <p:nvPr/>
        </p:nvSpPr>
        <p:spPr>
          <a:xfrm>
            <a:off x="9279284" y="6368904"/>
            <a:ext cx="8060828" cy="2775096"/>
          </a:xfrm>
          <a:prstGeom prst="roundRect">
            <a:avLst>
              <a:gd name="adj" fmla="val 4608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0"/>
          <p:cNvSpPr/>
          <p:nvPr/>
        </p:nvSpPr>
        <p:spPr>
          <a:xfrm>
            <a:off x="9559528" y="6649148"/>
            <a:ext cx="408027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4.1.4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파라미터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설정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한계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0"/>
          <p:cNvSpPr/>
          <p:nvPr/>
        </p:nvSpPr>
        <p:spPr>
          <a:xfrm>
            <a:off x="9559529" y="7256814"/>
            <a:ext cx="7500342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AHP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(C/R=2, C/Pe=3)는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문헌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합리적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실측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최적값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아님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PHI는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절대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수율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예측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향후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실측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yield·장비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이력으로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재학습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40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682" name="Google Shape;682;p40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683" name="Google Shape;683;p40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40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85" name="Google Shape;685;p40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6" name="Google Shape;686;p40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687" name="Google Shape;687;p40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688" name="Google Shape;688;p40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40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90" name="Google Shape;690;p40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1" name="Google Shape;691;p40"/>
          <p:cNvSpPr txBox="1"/>
          <p:nvPr/>
        </p:nvSpPr>
        <p:spPr>
          <a:xfrm>
            <a:off x="2895600" y="408997"/>
            <a:ext cx="13868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Discussion</a:t>
            </a:r>
            <a:endParaRPr dirty="0"/>
          </a:p>
        </p:txBody>
      </p:sp>
      <p:sp>
        <p:nvSpPr>
          <p:cNvPr id="692" name="Google Shape;692;p40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1"/>
          <p:cNvSpPr/>
          <p:nvPr/>
        </p:nvSpPr>
        <p:spPr>
          <a:xfrm>
            <a:off x="1306414" y="1841859"/>
            <a:ext cx="7719268" cy="7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4.2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활용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가능성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발전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방안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1"/>
          <p:cNvSpPr/>
          <p:nvPr/>
        </p:nvSpPr>
        <p:spPr>
          <a:xfrm>
            <a:off x="1306414" y="2803782"/>
            <a:ext cx="37540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4.2.1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활용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가능성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1" descr="preencoded.png"/>
          <p:cNvSpPr/>
          <p:nvPr/>
        </p:nvSpPr>
        <p:spPr>
          <a:xfrm>
            <a:off x="479820" y="3352066"/>
            <a:ext cx="3729632" cy="2566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01" name="Google Shape;701;p41"/>
          <p:cNvSpPr/>
          <p:nvPr/>
        </p:nvSpPr>
        <p:spPr>
          <a:xfrm>
            <a:off x="838496" y="3596442"/>
            <a:ext cx="28396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개념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검증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도구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1"/>
          <p:cNvSpPr/>
          <p:nvPr/>
        </p:nvSpPr>
        <p:spPr>
          <a:xfrm>
            <a:off x="838496" y="4123293"/>
            <a:ext cx="4221958" cy="155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CNN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R-C-Pe-Pc → AHP → PHI → Action plan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하나의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흐름</a:t>
            </a:r>
            <a:b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으로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"wafer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map만으로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정량화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가능한가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검토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1" descr="preencoded.png"/>
          <p:cNvSpPr/>
          <p:nvPr/>
        </p:nvSpPr>
        <p:spPr>
          <a:xfrm>
            <a:off x="5150793" y="3352066"/>
            <a:ext cx="3729782" cy="2566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04" name="Google Shape;704;p41"/>
          <p:cNvSpPr/>
          <p:nvPr/>
        </p:nvSpPr>
        <p:spPr>
          <a:xfrm>
            <a:off x="5509467" y="3596442"/>
            <a:ext cx="4190513" cy="45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AHP-PHI Scoring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초안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1"/>
          <p:cNvSpPr/>
          <p:nvPr/>
        </p:nvSpPr>
        <p:spPr>
          <a:xfrm>
            <a:off x="5509468" y="4123292"/>
            <a:ext cx="4452003" cy="124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여러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지표를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하나의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score + health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index로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결합하는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구조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fab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재튜닝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가능한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뼈대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1"/>
          <p:cNvSpPr/>
          <p:nvPr/>
        </p:nvSpPr>
        <p:spPr>
          <a:xfrm>
            <a:off x="508396" y="6411036"/>
            <a:ext cx="37540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4.2.2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의의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1" descr="preencoded.png"/>
          <p:cNvSpPr/>
          <p:nvPr/>
        </p:nvSpPr>
        <p:spPr>
          <a:xfrm>
            <a:off x="479820" y="6959319"/>
            <a:ext cx="3729632" cy="225623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08" name="Google Shape;708;p41"/>
          <p:cNvSpPr/>
          <p:nvPr/>
        </p:nvSpPr>
        <p:spPr>
          <a:xfrm>
            <a:off x="838496" y="7203694"/>
            <a:ext cx="28396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문제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확장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838497" y="7730546"/>
            <a:ext cx="4042470" cy="124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정확도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defect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ratio·spatial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concentration·위치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결합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severity + PHI +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우선순위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프레임워크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1" descr="preencoded.png"/>
          <p:cNvSpPr/>
          <p:nvPr/>
        </p:nvSpPr>
        <p:spPr>
          <a:xfrm>
            <a:off x="5150793" y="6959319"/>
            <a:ext cx="3729782" cy="225623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1" name="Google Shape;711;p41"/>
          <p:cNvSpPr/>
          <p:nvPr/>
        </p:nvSpPr>
        <p:spPr>
          <a:xfrm>
            <a:off x="5509468" y="7203694"/>
            <a:ext cx="28396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구조적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안정성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1"/>
          <p:cNvSpPr/>
          <p:nvPr/>
        </p:nvSpPr>
        <p:spPr>
          <a:xfrm>
            <a:off x="5509468" y="7730547"/>
            <a:ext cx="4312447" cy="93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±20%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섭동에서도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Spearman ρ = 0.998~0.999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유지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현실적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튜닝을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올려도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프레임워크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안정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41"/>
          <p:cNvSpPr/>
          <p:nvPr/>
        </p:nvSpPr>
        <p:spPr>
          <a:xfrm>
            <a:off x="10231297" y="2138770"/>
            <a:ext cx="3754040" cy="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4.2.3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발전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방안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41"/>
          <p:cNvSpPr/>
          <p:nvPr/>
        </p:nvSpPr>
        <p:spPr>
          <a:xfrm>
            <a:off x="10231297" y="2687054"/>
            <a:ext cx="863204" cy="1578768"/>
          </a:xfrm>
          <a:prstGeom prst="roundRect">
            <a:avLst>
              <a:gd name="adj" fmla="val 360025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41"/>
          <p:cNvSpPr/>
          <p:nvPr/>
        </p:nvSpPr>
        <p:spPr>
          <a:xfrm>
            <a:off x="10500974" y="3274181"/>
            <a:ext cx="323702" cy="4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11266394" y="2902854"/>
            <a:ext cx="4411409" cy="17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비지도·준지도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확장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1"/>
          <p:cNvSpPr/>
          <p:nvPr/>
        </p:nvSpPr>
        <p:spPr>
          <a:xfrm>
            <a:off x="11266396" y="3429706"/>
            <a:ext cx="6539062" cy="6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CNN feature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클러스터링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one-class model, autoencoder →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라벨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밖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새로운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탐지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1"/>
          <p:cNvSpPr/>
          <p:nvPr/>
        </p:nvSpPr>
        <p:spPr>
          <a:xfrm>
            <a:off x="10231297" y="4437718"/>
            <a:ext cx="863204" cy="1578768"/>
          </a:xfrm>
          <a:prstGeom prst="roundRect">
            <a:avLst>
              <a:gd name="adj" fmla="val 360025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1"/>
          <p:cNvSpPr/>
          <p:nvPr/>
        </p:nvSpPr>
        <p:spPr>
          <a:xfrm>
            <a:off x="10500974" y="5024847"/>
            <a:ext cx="323702" cy="4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1"/>
          <p:cNvSpPr/>
          <p:nvPr/>
        </p:nvSpPr>
        <p:spPr>
          <a:xfrm>
            <a:off x="11266394" y="4653520"/>
            <a:ext cx="4411409" cy="17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Multi-label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모델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1"/>
          <p:cNvSpPr/>
          <p:nvPr/>
        </p:nvSpPr>
        <p:spPr>
          <a:xfrm>
            <a:off x="11266396" y="5180372"/>
            <a:ext cx="6539062" cy="6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복합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대응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multi-label CNN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또는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patch-level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후 wafer-level aggregation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1"/>
          <p:cNvSpPr/>
          <p:nvPr/>
        </p:nvSpPr>
        <p:spPr>
          <a:xfrm>
            <a:off x="10231297" y="6188384"/>
            <a:ext cx="863204" cy="1578768"/>
          </a:xfrm>
          <a:prstGeom prst="roundRect">
            <a:avLst>
              <a:gd name="adj" fmla="val 360025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1"/>
          <p:cNvSpPr/>
          <p:nvPr/>
        </p:nvSpPr>
        <p:spPr>
          <a:xfrm>
            <a:off x="10500974" y="6775513"/>
            <a:ext cx="323702" cy="4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1"/>
          <p:cNvSpPr/>
          <p:nvPr/>
        </p:nvSpPr>
        <p:spPr>
          <a:xfrm>
            <a:off x="11266394" y="6404184"/>
            <a:ext cx="4411409" cy="17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공정·장비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로그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통합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41"/>
          <p:cNvSpPr/>
          <p:nvPr/>
        </p:nvSpPr>
        <p:spPr>
          <a:xfrm>
            <a:off x="11266396" y="6931036"/>
            <a:ext cx="6838724" cy="6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장비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로그·레시피·chamber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상태·lot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이력·metrology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결과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통합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PHI를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실질적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지표로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개선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1"/>
          <p:cNvSpPr/>
          <p:nvPr/>
        </p:nvSpPr>
        <p:spPr>
          <a:xfrm>
            <a:off x="10231297" y="7939050"/>
            <a:ext cx="863204" cy="1294804"/>
          </a:xfrm>
          <a:prstGeom prst="roundRect">
            <a:avLst>
              <a:gd name="adj" fmla="val 360025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1"/>
          <p:cNvSpPr/>
          <p:nvPr/>
        </p:nvSpPr>
        <p:spPr>
          <a:xfrm>
            <a:off x="10500974" y="8384195"/>
            <a:ext cx="323702" cy="4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1"/>
          <p:cNvSpPr/>
          <p:nvPr/>
        </p:nvSpPr>
        <p:spPr>
          <a:xfrm>
            <a:off x="11266394" y="8154850"/>
            <a:ext cx="4411409" cy="17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최적화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1"/>
          <p:cNvSpPr/>
          <p:nvPr/>
        </p:nvSpPr>
        <p:spPr>
          <a:xfrm>
            <a:off x="11266395" y="8681703"/>
            <a:ext cx="6838723" cy="28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실제</a:t>
            </a: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fab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로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공정별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최적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및 PHI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변환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파라미터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재추정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0" name="Google Shape;730;p41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731" name="Google Shape;731;p41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732" name="Google Shape;732;p41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41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34" name="Google Shape;734;p41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35" name="Google Shape;735;p41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736" name="Google Shape;736;p41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737" name="Google Shape;737;p41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41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39" name="Google Shape;739;p41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40" name="Google Shape;740;p41"/>
          <p:cNvSpPr txBox="1"/>
          <p:nvPr/>
        </p:nvSpPr>
        <p:spPr>
          <a:xfrm>
            <a:off x="2895600" y="408997"/>
            <a:ext cx="13868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Discussion</a:t>
            </a:r>
            <a:endParaRPr/>
          </a:p>
        </p:txBody>
      </p:sp>
      <p:sp>
        <p:nvSpPr>
          <p:cNvPr id="741" name="Google Shape;741;p41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 descr="preencoded.png"/>
          <p:cNvSpPr/>
          <p:nvPr/>
        </p:nvSpPr>
        <p:spPr>
          <a:xfrm>
            <a:off x="800696" y="2251770"/>
            <a:ext cx="8213676" cy="14787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48" name="Google Shape;748;p42"/>
          <p:cNvSpPr/>
          <p:nvPr/>
        </p:nvSpPr>
        <p:spPr>
          <a:xfrm>
            <a:off x="1123354" y="2280344"/>
            <a:ext cx="7891016" cy="10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Cunningham, J. A. (1990). The use and evaluation of yield models in integrated circuit manufacturing.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IEEE Transactions on Semiconductor Manufacturing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3(2), 60–71.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2" descr="preencoded.png"/>
          <p:cNvSpPr/>
          <p:nvPr/>
        </p:nvSpPr>
        <p:spPr>
          <a:xfrm>
            <a:off x="9244906" y="2251770"/>
            <a:ext cx="8213824" cy="14787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0" name="Google Shape;750;p42"/>
          <p:cNvSpPr/>
          <p:nvPr/>
        </p:nvSpPr>
        <p:spPr>
          <a:xfrm>
            <a:off x="9567564" y="2280345"/>
            <a:ext cx="7891164" cy="1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Deng, J., Dong, W., Socher, R., Li, L.-J., Li, K., &amp; Fei-Fei, L. (2009). ImageNet: A large-scale hierarchical image database. </a:t>
            </a:r>
            <a:r>
              <a:rPr lang="en-US" sz="1800" i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2009 IEEE Conference on Computer Vision and Pattern Recognition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248–255.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42" descr="preencoded.png"/>
          <p:cNvSpPr/>
          <p:nvPr/>
        </p:nvSpPr>
        <p:spPr>
          <a:xfrm>
            <a:off x="800696" y="4088011"/>
            <a:ext cx="8213676" cy="11233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2" name="Google Shape;752;p42"/>
          <p:cNvSpPr/>
          <p:nvPr/>
        </p:nvSpPr>
        <p:spPr>
          <a:xfrm>
            <a:off x="1123354" y="4116586"/>
            <a:ext cx="7891016" cy="10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Ester, M., Kriegel, H.-P., Sander, J., &amp; Xu, X. (1996). A density-based algorithm for discovering clusters in large spatial databases with noise.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KDD-96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226–231.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42" descr="preencoded.png"/>
          <p:cNvSpPr/>
          <p:nvPr/>
        </p:nvSpPr>
        <p:spPr>
          <a:xfrm>
            <a:off x="9244906" y="4088011"/>
            <a:ext cx="8213824" cy="11233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4" name="Google Shape;754;p42"/>
          <p:cNvSpPr/>
          <p:nvPr/>
        </p:nvSpPr>
        <p:spPr>
          <a:xfrm>
            <a:off x="9567564" y="4116586"/>
            <a:ext cx="7891164" cy="10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Liu, S. F., &amp; Chen, F. L. (1999). A simulation-based semiconductor chip yield model incorporating a new defect cluster index.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Microelectronics Reliability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39(4), 451–456.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2" descr="preencoded.png"/>
          <p:cNvSpPr/>
          <p:nvPr/>
        </p:nvSpPr>
        <p:spPr>
          <a:xfrm>
            <a:off x="800696" y="5568851"/>
            <a:ext cx="8213676" cy="7679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6" name="Google Shape;756;p42"/>
          <p:cNvSpPr/>
          <p:nvPr/>
        </p:nvSpPr>
        <p:spPr>
          <a:xfrm>
            <a:off x="1123354" y="5597426"/>
            <a:ext cx="7891016" cy="71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Loshchilov, I., &amp; Hutter, F. (2017). SGDR: Stochastic gradient descent with warm restarts.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ICLR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2" descr="preencoded.png"/>
          <p:cNvSpPr/>
          <p:nvPr/>
        </p:nvSpPr>
        <p:spPr>
          <a:xfrm>
            <a:off x="9244906" y="5568851"/>
            <a:ext cx="8213824" cy="7679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8" name="Google Shape;758;p42"/>
          <p:cNvSpPr/>
          <p:nvPr/>
        </p:nvSpPr>
        <p:spPr>
          <a:xfrm>
            <a:off x="9567564" y="5597426"/>
            <a:ext cx="7891164" cy="71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Loshchilov, I., &amp; Hutter, F. (2019). Decoupled weight decay regularization.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ICLR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2" descr="preencoded.png"/>
          <p:cNvSpPr/>
          <p:nvPr/>
        </p:nvSpPr>
        <p:spPr>
          <a:xfrm>
            <a:off x="800696" y="6694291"/>
            <a:ext cx="8213676" cy="11233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0" name="Google Shape;760;p42"/>
          <p:cNvSpPr/>
          <p:nvPr/>
        </p:nvSpPr>
        <p:spPr>
          <a:xfrm>
            <a:off x="1123354" y="6722864"/>
            <a:ext cx="7891016" cy="71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Saaty, T. L. (1990). How to make a decision: The analytic hierarchy process.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European Journal of Operational Research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48(1), 9–26.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2" descr="preencoded.png"/>
          <p:cNvSpPr/>
          <p:nvPr/>
        </p:nvSpPr>
        <p:spPr>
          <a:xfrm>
            <a:off x="9244906" y="6694291"/>
            <a:ext cx="8213824" cy="11233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2" name="Google Shape;762;p42"/>
          <p:cNvSpPr/>
          <p:nvPr/>
        </p:nvSpPr>
        <p:spPr>
          <a:xfrm>
            <a:off x="9567564" y="6722864"/>
            <a:ext cx="7891164" cy="10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Sokolova, M., &amp; Lapalme, G. (2009). A systematic analysis of performance measures for classification tasks.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Information Processing &amp; Management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45(4), 427–437.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2" descr="preencoded.png"/>
          <p:cNvSpPr/>
          <p:nvPr/>
        </p:nvSpPr>
        <p:spPr>
          <a:xfrm>
            <a:off x="800696" y="8175128"/>
            <a:ext cx="8213676" cy="14787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4" name="Google Shape;764;p42"/>
          <p:cNvSpPr/>
          <p:nvPr/>
        </p:nvSpPr>
        <p:spPr>
          <a:xfrm>
            <a:off x="1123354" y="8203704"/>
            <a:ext cx="7891016" cy="71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Tan, M., &amp; Le, Q. V. (2019). EfficientNet: Rethinking model scaling for convolutional neural networks.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ICML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PMLR 97, 6105–6114.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2" descr="preencoded.png"/>
          <p:cNvSpPr/>
          <p:nvPr/>
        </p:nvSpPr>
        <p:spPr>
          <a:xfrm>
            <a:off x="9244906" y="8175128"/>
            <a:ext cx="8213824" cy="14787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6" name="Google Shape;766;p42"/>
          <p:cNvSpPr/>
          <p:nvPr/>
        </p:nvSpPr>
        <p:spPr>
          <a:xfrm>
            <a:off x="9567564" y="8203705"/>
            <a:ext cx="7891164" cy="1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Wu, M.-J., Jang, J.-S. R., &amp; Chen, J.-L. (2015). Wafer map failure pattern recognition and similarity ranking for large-scale data sets. </a:t>
            </a:r>
            <a:r>
              <a:rPr lang="en-US" sz="1800" i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IEEE Transactions on Semiconductor Manufacturing</a:t>
            </a:r>
            <a:r>
              <a:rPr lang="en-US" sz="18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28(1), 1–12.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p42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768" name="Google Shape;768;p42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769" name="Google Shape;769;p42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2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71" name="Google Shape;771;p42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72" name="Google Shape;772;p42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773" name="Google Shape;773;p42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774" name="Google Shape;774;p42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2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76" name="Google Shape;776;p42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77" name="Google Shape;777;p42"/>
          <p:cNvSpPr txBox="1"/>
          <p:nvPr/>
        </p:nvSpPr>
        <p:spPr>
          <a:xfrm>
            <a:off x="2895600" y="408997"/>
            <a:ext cx="13868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Reference</a:t>
            </a:r>
            <a:endParaRPr/>
          </a:p>
        </p:txBody>
      </p:sp>
      <p:sp>
        <p:nvSpPr>
          <p:cNvPr id="778" name="Google Shape;778;p42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43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784" name="Google Shape;784;p43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785" name="Google Shape;785;p43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3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87" name="Google Shape;787;p43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88" name="Google Shape;788;p43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789" name="Google Shape;789;p43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790" name="Google Shape;790;p43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3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92" name="Google Shape;792;p43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93" name="Google Shape;793;p43"/>
          <p:cNvGrpSpPr/>
          <p:nvPr/>
        </p:nvGrpSpPr>
        <p:grpSpPr>
          <a:xfrm>
            <a:off x="8077200" y="6428972"/>
            <a:ext cx="9542216" cy="741248"/>
            <a:chOff x="-252251" y="-47625"/>
            <a:chExt cx="1744222" cy="217473"/>
          </a:xfrm>
        </p:grpSpPr>
        <p:sp>
          <p:nvSpPr>
            <p:cNvPr id="794" name="Google Shape;794;p43"/>
            <p:cNvSpPr/>
            <p:nvPr/>
          </p:nvSpPr>
          <p:spPr>
            <a:xfrm>
              <a:off x="-252251" y="0"/>
              <a:ext cx="1744222" cy="169848"/>
            </a:xfrm>
            <a:custGeom>
              <a:avLst/>
              <a:gdLst/>
              <a:ahLst/>
              <a:cxnLst/>
              <a:rect l="l" t="t" r="r" b="b"/>
              <a:pathLst>
                <a:path w="1239720" h="169848" extrusionOk="0">
                  <a:moveTo>
                    <a:pt x="0" y="0"/>
                  </a:moveTo>
                  <a:lnTo>
                    <a:pt x="1239720" y="0"/>
                  </a:lnTo>
                  <a:lnTo>
                    <a:pt x="1239720" y="169848"/>
                  </a:lnTo>
                  <a:lnTo>
                    <a:pt x="0" y="169848"/>
                  </a:lnTo>
                  <a:close/>
                </a:path>
              </a:pathLst>
            </a:custGeom>
            <a:solidFill>
              <a:srgbClr val="D0E0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3"/>
            <p:cNvSpPr txBox="1"/>
            <p:nvPr/>
          </p:nvSpPr>
          <p:spPr>
            <a:xfrm>
              <a:off x="0" y="-47625"/>
              <a:ext cx="1239720" cy="217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6" name="Google Shape;796;p43"/>
          <p:cNvSpPr txBox="1"/>
          <p:nvPr/>
        </p:nvSpPr>
        <p:spPr>
          <a:xfrm>
            <a:off x="522629" y="3142818"/>
            <a:ext cx="5339575" cy="1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5" b="1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감사합니다</a:t>
            </a:r>
            <a:endParaRPr/>
          </a:p>
        </p:txBody>
      </p:sp>
      <p:sp>
        <p:nvSpPr>
          <p:cNvPr id="797" name="Google Shape;797;p43"/>
          <p:cNvSpPr txBox="1"/>
          <p:nvPr/>
        </p:nvSpPr>
        <p:spPr>
          <a:xfrm>
            <a:off x="522629" y="4590365"/>
            <a:ext cx="5090107" cy="100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46">
                <a:solidFill>
                  <a:srgbClr val="9FBDE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798" name="Google Shape;798;p43"/>
          <p:cNvSpPr txBox="1"/>
          <p:nvPr/>
        </p:nvSpPr>
        <p:spPr>
          <a:xfrm>
            <a:off x="9710667" y="6710136"/>
            <a:ext cx="678220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6" b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화공인공지능</a:t>
            </a:r>
            <a:endParaRPr sz="2036" b="1">
              <a:solidFill>
                <a:srgbClr val="36475D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799" name="Google Shape;799;p43"/>
          <p:cNvSpPr txBox="1"/>
          <p:nvPr/>
        </p:nvSpPr>
        <p:spPr>
          <a:xfrm>
            <a:off x="9206962" y="7514072"/>
            <a:ext cx="7789617" cy="232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2026.06.04.  4조</a:t>
            </a:r>
            <a:endParaRPr sz="1800" b="1" dirty="0">
              <a:solidFill>
                <a:srgbClr val="36475D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박서현 2022312891</a:t>
            </a:r>
            <a:endParaRPr dirty="0"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박성현</a:t>
            </a: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 2021313459</a:t>
            </a:r>
            <a:endParaRPr dirty="0"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박정우</a:t>
            </a: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  2020311351</a:t>
            </a:r>
            <a:endParaRPr dirty="0"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백채연</a:t>
            </a: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 2022312230</a:t>
            </a:r>
            <a:endParaRPr dirty="0"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노하은</a:t>
            </a:r>
            <a: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  <a:t> 2023315883</a:t>
            </a:r>
            <a:endParaRPr dirty="0"/>
          </a:p>
          <a:p>
            <a:pPr marL="0" marR="0" lvl="0" indent="0" algn="ctr" rtl="0">
              <a:lnSpc>
                <a:spcPct val="106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6475D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ctr" rtl="0">
              <a:lnSpc>
                <a:spcPct val="106888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dirty="0">
                <a:solidFill>
                  <a:srgbClr val="36475D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endParaRPr sz="1800" b="1" dirty="0">
              <a:solidFill>
                <a:srgbClr val="36475D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93308-90DB-7EB3-ACCA-C60CC5D33EF0}"/>
              </a:ext>
            </a:extLst>
          </p:cNvPr>
          <p:cNvSpPr txBox="1"/>
          <p:nvPr/>
        </p:nvSpPr>
        <p:spPr>
          <a:xfrm>
            <a:off x="8077200" y="5352365"/>
            <a:ext cx="9542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웨이퍼 결함 패턴 분류 및 공정 건전성</a:t>
            </a:r>
            <a:r>
              <a:rPr lang="en-US" altLang="ko-KR" sz="35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(PHI) </a:t>
            </a:r>
            <a:r>
              <a:rPr lang="ko-KR" altLang="en-US" sz="3500" b="1" dirty="0">
                <a:solidFill>
                  <a:srgbClr val="36475D"/>
                </a:solidFill>
                <a:latin typeface="Open Sans"/>
                <a:ea typeface="Open Sans"/>
                <a:cs typeface="Open Sans"/>
                <a:sym typeface="Open Sans"/>
              </a:rPr>
              <a:t>기반 설비 점검 우선순위 도출 시스템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8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153" name="Google Shape;153;p28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154" name="Google Shape;154;p28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8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6" name="Google Shape;156;p28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7" name="Google Shape;157;p28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158" name="Google Shape;158;p28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159" name="Google Shape;159;p28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8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61" name="Google Shape;161;p28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2" name="Google Shape;162;p28"/>
          <p:cNvGrpSpPr/>
          <p:nvPr/>
        </p:nvGrpSpPr>
        <p:grpSpPr>
          <a:xfrm>
            <a:off x="8090288" y="2943924"/>
            <a:ext cx="457786" cy="456396"/>
            <a:chOff x="0" y="0"/>
            <a:chExt cx="131824" cy="131424"/>
          </a:xfrm>
        </p:grpSpPr>
        <p:sp>
          <p:nvSpPr>
            <p:cNvPr id="163" name="Google Shape;163;p28"/>
            <p:cNvSpPr/>
            <p:nvPr/>
          </p:nvSpPr>
          <p:spPr>
            <a:xfrm>
              <a:off x="0" y="0"/>
              <a:ext cx="131824" cy="131424"/>
            </a:xfrm>
            <a:custGeom>
              <a:avLst/>
              <a:gdLst/>
              <a:ahLst/>
              <a:cxnLst/>
              <a:rect l="l" t="t" r="r" b="b"/>
              <a:pathLst>
                <a:path w="131824" h="131424" extrusionOk="0">
                  <a:moveTo>
                    <a:pt x="0" y="0"/>
                  </a:moveTo>
                  <a:lnTo>
                    <a:pt x="131824" y="0"/>
                  </a:lnTo>
                  <a:lnTo>
                    <a:pt x="131824" y="131424"/>
                  </a:lnTo>
                  <a:lnTo>
                    <a:pt x="0" y="131424"/>
                  </a:lnTo>
                  <a:close/>
                </a:path>
              </a:pathLst>
            </a:custGeom>
            <a:solidFill>
              <a:srgbClr val="8FAD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0" y="76200"/>
              <a:ext cx="131824" cy="55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28"/>
          <p:cNvGrpSpPr/>
          <p:nvPr/>
        </p:nvGrpSpPr>
        <p:grpSpPr>
          <a:xfrm>
            <a:off x="8077200" y="4077504"/>
            <a:ext cx="483962" cy="456396"/>
            <a:chOff x="0" y="0"/>
            <a:chExt cx="645283" cy="608528"/>
          </a:xfrm>
        </p:grpSpPr>
        <p:grpSp>
          <p:nvGrpSpPr>
            <p:cNvPr id="166" name="Google Shape;166;p28"/>
            <p:cNvGrpSpPr/>
            <p:nvPr/>
          </p:nvGrpSpPr>
          <p:grpSpPr>
            <a:xfrm>
              <a:off x="17451" y="0"/>
              <a:ext cx="610382" cy="608528"/>
              <a:chOff x="0" y="0"/>
              <a:chExt cx="131824" cy="131424"/>
            </a:xfrm>
          </p:grpSpPr>
          <p:sp>
            <p:nvSpPr>
              <p:cNvPr id="167" name="Google Shape;167;p28"/>
              <p:cNvSpPr/>
              <p:nvPr/>
            </p:nvSpPr>
            <p:spPr>
              <a:xfrm>
                <a:off x="0" y="0"/>
                <a:ext cx="131824" cy="131424"/>
              </a:xfrm>
              <a:custGeom>
                <a:avLst/>
                <a:gdLst/>
                <a:ahLst/>
                <a:cxnLst/>
                <a:rect l="l" t="t" r="r" b="b"/>
                <a:pathLst>
                  <a:path w="131824" h="131424" extrusionOk="0">
                    <a:moveTo>
                      <a:pt x="0" y="0"/>
                    </a:moveTo>
                    <a:lnTo>
                      <a:pt x="131824" y="0"/>
                    </a:lnTo>
                    <a:lnTo>
                      <a:pt x="131824" y="131424"/>
                    </a:lnTo>
                    <a:lnTo>
                      <a:pt x="0" y="13142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8"/>
              <p:cNvSpPr txBox="1"/>
              <p:nvPr/>
            </p:nvSpPr>
            <p:spPr>
              <a:xfrm>
                <a:off x="0" y="76200"/>
                <a:ext cx="131824" cy="5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28"/>
            <p:cNvSpPr txBox="1"/>
            <p:nvPr/>
          </p:nvSpPr>
          <p:spPr>
            <a:xfrm>
              <a:off x="0" y="28197"/>
              <a:ext cx="645283" cy="50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</p:grpSp>
      <p:grpSp>
        <p:nvGrpSpPr>
          <p:cNvPr id="170" name="Google Shape;170;p28"/>
          <p:cNvGrpSpPr/>
          <p:nvPr/>
        </p:nvGrpSpPr>
        <p:grpSpPr>
          <a:xfrm>
            <a:off x="8077200" y="5220504"/>
            <a:ext cx="483962" cy="456396"/>
            <a:chOff x="0" y="0"/>
            <a:chExt cx="645283" cy="608528"/>
          </a:xfrm>
        </p:grpSpPr>
        <p:grpSp>
          <p:nvGrpSpPr>
            <p:cNvPr id="171" name="Google Shape;171;p28"/>
            <p:cNvGrpSpPr/>
            <p:nvPr/>
          </p:nvGrpSpPr>
          <p:grpSpPr>
            <a:xfrm>
              <a:off x="17451" y="0"/>
              <a:ext cx="610382" cy="608528"/>
              <a:chOff x="0" y="0"/>
              <a:chExt cx="131824" cy="131424"/>
            </a:xfrm>
          </p:grpSpPr>
          <p:sp>
            <p:nvSpPr>
              <p:cNvPr id="172" name="Google Shape;172;p28"/>
              <p:cNvSpPr/>
              <p:nvPr/>
            </p:nvSpPr>
            <p:spPr>
              <a:xfrm>
                <a:off x="0" y="0"/>
                <a:ext cx="131824" cy="131424"/>
              </a:xfrm>
              <a:custGeom>
                <a:avLst/>
                <a:gdLst/>
                <a:ahLst/>
                <a:cxnLst/>
                <a:rect l="l" t="t" r="r" b="b"/>
                <a:pathLst>
                  <a:path w="131824" h="131424" extrusionOk="0">
                    <a:moveTo>
                      <a:pt x="0" y="0"/>
                    </a:moveTo>
                    <a:lnTo>
                      <a:pt x="131824" y="0"/>
                    </a:lnTo>
                    <a:lnTo>
                      <a:pt x="131824" y="131424"/>
                    </a:lnTo>
                    <a:lnTo>
                      <a:pt x="0" y="13142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8"/>
              <p:cNvSpPr txBox="1"/>
              <p:nvPr/>
            </p:nvSpPr>
            <p:spPr>
              <a:xfrm>
                <a:off x="0" y="76200"/>
                <a:ext cx="131824" cy="5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28"/>
            <p:cNvSpPr txBox="1"/>
            <p:nvPr/>
          </p:nvSpPr>
          <p:spPr>
            <a:xfrm>
              <a:off x="0" y="28197"/>
              <a:ext cx="645283" cy="50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</p:grpSp>
      <p:grpSp>
        <p:nvGrpSpPr>
          <p:cNvPr id="175" name="Google Shape;175;p28"/>
          <p:cNvGrpSpPr/>
          <p:nvPr/>
        </p:nvGrpSpPr>
        <p:grpSpPr>
          <a:xfrm>
            <a:off x="8077200" y="6363504"/>
            <a:ext cx="483962" cy="456396"/>
            <a:chOff x="0" y="0"/>
            <a:chExt cx="645283" cy="608528"/>
          </a:xfrm>
        </p:grpSpPr>
        <p:grpSp>
          <p:nvGrpSpPr>
            <p:cNvPr id="176" name="Google Shape;176;p28"/>
            <p:cNvGrpSpPr/>
            <p:nvPr/>
          </p:nvGrpSpPr>
          <p:grpSpPr>
            <a:xfrm>
              <a:off x="17451" y="0"/>
              <a:ext cx="610382" cy="608528"/>
              <a:chOff x="0" y="0"/>
              <a:chExt cx="131824" cy="131424"/>
            </a:xfrm>
          </p:grpSpPr>
          <p:sp>
            <p:nvSpPr>
              <p:cNvPr id="177" name="Google Shape;177;p28"/>
              <p:cNvSpPr/>
              <p:nvPr/>
            </p:nvSpPr>
            <p:spPr>
              <a:xfrm>
                <a:off x="0" y="0"/>
                <a:ext cx="131824" cy="131424"/>
              </a:xfrm>
              <a:custGeom>
                <a:avLst/>
                <a:gdLst/>
                <a:ahLst/>
                <a:cxnLst/>
                <a:rect l="l" t="t" r="r" b="b"/>
                <a:pathLst>
                  <a:path w="131824" h="131424" extrusionOk="0">
                    <a:moveTo>
                      <a:pt x="0" y="0"/>
                    </a:moveTo>
                    <a:lnTo>
                      <a:pt x="131824" y="0"/>
                    </a:lnTo>
                    <a:lnTo>
                      <a:pt x="131824" y="131424"/>
                    </a:lnTo>
                    <a:lnTo>
                      <a:pt x="0" y="13142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8"/>
              <p:cNvSpPr txBox="1"/>
              <p:nvPr/>
            </p:nvSpPr>
            <p:spPr>
              <a:xfrm>
                <a:off x="0" y="76200"/>
                <a:ext cx="131824" cy="5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28"/>
            <p:cNvSpPr txBox="1"/>
            <p:nvPr/>
          </p:nvSpPr>
          <p:spPr>
            <a:xfrm>
              <a:off x="0" y="28197"/>
              <a:ext cx="645283" cy="50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/>
            </a:p>
          </p:txBody>
        </p:sp>
      </p:grpSp>
      <p:grpSp>
        <p:nvGrpSpPr>
          <p:cNvPr id="180" name="Google Shape;180;p28"/>
          <p:cNvGrpSpPr/>
          <p:nvPr/>
        </p:nvGrpSpPr>
        <p:grpSpPr>
          <a:xfrm>
            <a:off x="8077200" y="7582704"/>
            <a:ext cx="483962" cy="456396"/>
            <a:chOff x="0" y="0"/>
            <a:chExt cx="645283" cy="608528"/>
          </a:xfrm>
        </p:grpSpPr>
        <p:grpSp>
          <p:nvGrpSpPr>
            <p:cNvPr id="181" name="Google Shape;181;p28"/>
            <p:cNvGrpSpPr/>
            <p:nvPr/>
          </p:nvGrpSpPr>
          <p:grpSpPr>
            <a:xfrm>
              <a:off x="17451" y="0"/>
              <a:ext cx="610382" cy="608528"/>
              <a:chOff x="0" y="0"/>
              <a:chExt cx="131824" cy="131424"/>
            </a:xfrm>
          </p:grpSpPr>
          <p:sp>
            <p:nvSpPr>
              <p:cNvPr id="182" name="Google Shape;182;p28"/>
              <p:cNvSpPr/>
              <p:nvPr/>
            </p:nvSpPr>
            <p:spPr>
              <a:xfrm>
                <a:off x="0" y="0"/>
                <a:ext cx="131824" cy="131424"/>
              </a:xfrm>
              <a:custGeom>
                <a:avLst/>
                <a:gdLst/>
                <a:ahLst/>
                <a:cxnLst/>
                <a:rect l="l" t="t" r="r" b="b"/>
                <a:pathLst>
                  <a:path w="131824" h="131424" extrusionOk="0">
                    <a:moveTo>
                      <a:pt x="0" y="0"/>
                    </a:moveTo>
                    <a:lnTo>
                      <a:pt x="131824" y="0"/>
                    </a:lnTo>
                    <a:lnTo>
                      <a:pt x="131824" y="131424"/>
                    </a:lnTo>
                    <a:lnTo>
                      <a:pt x="0" y="13142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8"/>
              <p:cNvSpPr txBox="1"/>
              <p:nvPr/>
            </p:nvSpPr>
            <p:spPr>
              <a:xfrm>
                <a:off x="0" y="76200"/>
                <a:ext cx="131824" cy="5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28"/>
            <p:cNvSpPr txBox="1"/>
            <p:nvPr/>
          </p:nvSpPr>
          <p:spPr>
            <a:xfrm>
              <a:off x="0" y="28197"/>
              <a:ext cx="645283" cy="50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/>
            </a:p>
          </p:txBody>
        </p:sp>
      </p:grpSp>
      <p:grpSp>
        <p:nvGrpSpPr>
          <p:cNvPr id="185" name="Google Shape;185;p28"/>
          <p:cNvGrpSpPr/>
          <p:nvPr/>
        </p:nvGrpSpPr>
        <p:grpSpPr>
          <a:xfrm>
            <a:off x="2192142" y="670178"/>
            <a:ext cx="4284858" cy="1537302"/>
            <a:chOff x="0" y="-173229"/>
            <a:chExt cx="3268422" cy="2049736"/>
          </a:xfrm>
        </p:grpSpPr>
        <p:grpSp>
          <p:nvGrpSpPr>
            <p:cNvPr id="186" name="Google Shape;186;p28"/>
            <p:cNvGrpSpPr/>
            <p:nvPr/>
          </p:nvGrpSpPr>
          <p:grpSpPr>
            <a:xfrm>
              <a:off x="119432" y="-80249"/>
              <a:ext cx="3148990" cy="1956756"/>
              <a:chOff x="0" y="-38100"/>
              <a:chExt cx="692589" cy="430369"/>
            </a:xfrm>
          </p:grpSpPr>
          <p:sp>
            <p:nvSpPr>
              <p:cNvPr id="187" name="Google Shape;187;p28"/>
              <p:cNvSpPr/>
              <p:nvPr/>
            </p:nvSpPr>
            <p:spPr>
              <a:xfrm>
                <a:off x="0" y="0"/>
                <a:ext cx="692589" cy="392269"/>
              </a:xfrm>
              <a:custGeom>
                <a:avLst/>
                <a:gdLst/>
                <a:ahLst/>
                <a:cxnLst/>
                <a:rect l="l" t="t" r="r" b="b"/>
                <a:pathLst>
                  <a:path w="692589" h="392269" extrusionOk="0">
                    <a:moveTo>
                      <a:pt x="0" y="0"/>
                    </a:moveTo>
                    <a:lnTo>
                      <a:pt x="692589" y="0"/>
                    </a:lnTo>
                    <a:lnTo>
                      <a:pt x="692589" y="392269"/>
                    </a:lnTo>
                    <a:lnTo>
                      <a:pt x="0" y="392269"/>
                    </a:lnTo>
                    <a:close/>
                  </a:path>
                </a:pathLst>
              </a:custGeom>
              <a:solidFill>
                <a:srgbClr val="2B41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8"/>
              <p:cNvSpPr txBox="1"/>
              <p:nvPr/>
            </p:nvSpPr>
            <p:spPr>
              <a:xfrm>
                <a:off x="0" y="-38100"/>
                <a:ext cx="692589" cy="43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28"/>
            <p:cNvGrpSpPr/>
            <p:nvPr/>
          </p:nvGrpSpPr>
          <p:grpSpPr>
            <a:xfrm>
              <a:off x="0" y="-173229"/>
              <a:ext cx="3148990" cy="1956756"/>
              <a:chOff x="0" y="-38100"/>
              <a:chExt cx="692589" cy="430369"/>
            </a:xfrm>
          </p:grpSpPr>
          <p:sp>
            <p:nvSpPr>
              <p:cNvPr id="190" name="Google Shape;190;p28"/>
              <p:cNvSpPr/>
              <p:nvPr/>
            </p:nvSpPr>
            <p:spPr>
              <a:xfrm>
                <a:off x="0" y="0"/>
                <a:ext cx="692589" cy="392269"/>
              </a:xfrm>
              <a:custGeom>
                <a:avLst/>
                <a:gdLst/>
                <a:ahLst/>
                <a:cxnLst/>
                <a:rect l="l" t="t" r="r" b="b"/>
                <a:pathLst>
                  <a:path w="692589" h="392269" extrusionOk="0">
                    <a:moveTo>
                      <a:pt x="0" y="0"/>
                    </a:moveTo>
                    <a:lnTo>
                      <a:pt x="692589" y="0"/>
                    </a:lnTo>
                    <a:lnTo>
                      <a:pt x="692589" y="392269"/>
                    </a:lnTo>
                    <a:lnTo>
                      <a:pt x="0" y="392269"/>
                    </a:lnTo>
                    <a:close/>
                  </a:path>
                </a:pathLst>
              </a:custGeom>
              <a:solidFill>
                <a:srgbClr val="ACC8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8"/>
              <p:cNvSpPr txBox="1"/>
              <p:nvPr/>
            </p:nvSpPr>
            <p:spPr>
              <a:xfrm>
                <a:off x="0" y="-38100"/>
                <a:ext cx="692589" cy="43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2" name="Google Shape;192;p28"/>
          <p:cNvSpPr txBox="1"/>
          <p:nvPr/>
        </p:nvSpPr>
        <p:spPr>
          <a:xfrm>
            <a:off x="2300047" y="894508"/>
            <a:ext cx="3880281" cy="107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Contents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8753587" y="7582465"/>
            <a:ext cx="5668712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Reference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8753587" y="6366420"/>
            <a:ext cx="607673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Discussion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8077200" y="2953166"/>
            <a:ext cx="483962" cy="3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8753587" y="4083573"/>
            <a:ext cx="5668712" cy="4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Method</a:t>
            </a:r>
            <a:endParaRPr sz="3200" dirty="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8753587" y="2933700"/>
            <a:ext cx="542570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Introduction</a:t>
            </a:r>
            <a:endParaRPr dirty="0"/>
          </a:p>
        </p:txBody>
      </p:sp>
      <p:sp>
        <p:nvSpPr>
          <p:cNvPr id="198" name="Google Shape;198;p28"/>
          <p:cNvSpPr txBox="1"/>
          <p:nvPr/>
        </p:nvSpPr>
        <p:spPr>
          <a:xfrm>
            <a:off x="8753587" y="5226573"/>
            <a:ext cx="6562613" cy="4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Result</a:t>
            </a:r>
            <a:endParaRPr sz="3200" dirty="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3119944" y="2094236"/>
            <a:ext cx="7373242" cy="8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1.1 </a:t>
            </a:r>
            <a:r>
              <a:rPr lang="ko-KR" alt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연구 동기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9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216" name="Google Shape;216;p29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217" name="Google Shape;217;p29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9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9" name="Google Shape;219;p29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0" name="Google Shape;220;p29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221" name="Google Shape;221;p29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222" name="Google Shape;222;p29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9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24" name="Google Shape;224;p29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5" name="Google Shape;225;p29"/>
          <p:cNvSpPr txBox="1"/>
          <p:nvPr/>
        </p:nvSpPr>
        <p:spPr>
          <a:xfrm>
            <a:off x="2895600" y="408997"/>
            <a:ext cx="13868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Introduction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</p:txBody>
      </p:sp>
      <p:sp>
        <p:nvSpPr>
          <p:cNvPr id="2" name="Google Shape;264;p31">
            <a:extLst>
              <a:ext uri="{FF2B5EF4-FFF2-40B4-BE49-F238E27FC236}">
                <a16:creationId xmlns:a16="http://schemas.microsoft.com/office/drawing/2014/main" id="{74097CE2-4D09-1306-E460-4B4A47F3EEA0}"/>
              </a:ext>
            </a:extLst>
          </p:cNvPr>
          <p:cNvSpPr/>
          <p:nvPr/>
        </p:nvSpPr>
        <p:spPr>
          <a:xfrm>
            <a:off x="2911010" y="2933331"/>
            <a:ext cx="12833289" cy="1615588"/>
          </a:xfrm>
          <a:prstGeom prst="roundRect">
            <a:avLst>
              <a:gd name="adj" fmla="val 698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65;p31">
            <a:extLst>
              <a:ext uri="{FF2B5EF4-FFF2-40B4-BE49-F238E27FC236}">
                <a16:creationId xmlns:a16="http://schemas.microsoft.com/office/drawing/2014/main" id="{D92DB044-2AC9-AC75-D086-0164FD901370}"/>
              </a:ext>
            </a:extLst>
          </p:cNvPr>
          <p:cNvSpPr/>
          <p:nvPr/>
        </p:nvSpPr>
        <p:spPr>
          <a:xfrm>
            <a:off x="3144670" y="3166990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4000"/>
              </a:lnSpc>
            </a:pPr>
            <a:r>
              <a:rPr lang="ko-KR" altLang="en-US" sz="24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문제 배경</a:t>
            </a:r>
            <a:endParaRPr lang="ko-KR" alt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6;p31">
            <a:extLst>
              <a:ext uri="{FF2B5EF4-FFF2-40B4-BE49-F238E27FC236}">
                <a16:creationId xmlns:a16="http://schemas.microsoft.com/office/drawing/2014/main" id="{C81B6911-58C7-54D2-3ECC-2AE94D129785}"/>
              </a:ext>
            </a:extLst>
          </p:cNvPr>
          <p:cNvSpPr/>
          <p:nvPr/>
        </p:nvSpPr>
        <p:spPr>
          <a:xfrm>
            <a:off x="3144670" y="3754626"/>
            <a:ext cx="11711418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00"/>
              </a:lnSpc>
            </a:pP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하루 수만 장 이상의 웨이퍼 맵 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육안 검사로는 비효율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병목 발생</a:t>
            </a:r>
            <a:endParaRPr lang="ko-KR" alt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67;p31">
            <a:extLst>
              <a:ext uri="{FF2B5EF4-FFF2-40B4-BE49-F238E27FC236}">
                <a16:creationId xmlns:a16="http://schemas.microsoft.com/office/drawing/2014/main" id="{C9DF548D-B529-F0CC-4368-9B0FC7243FAA}"/>
              </a:ext>
            </a:extLst>
          </p:cNvPr>
          <p:cNvSpPr/>
          <p:nvPr/>
        </p:nvSpPr>
        <p:spPr>
          <a:xfrm>
            <a:off x="2911010" y="4917382"/>
            <a:ext cx="12833289" cy="1948644"/>
          </a:xfrm>
          <a:prstGeom prst="roundRect">
            <a:avLst>
              <a:gd name="adj" fmla="val 5616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8;p31">
            <a:extLst>
              <a:ext uri="{FF2B5EF4-FFF2-40B4-BE49-F238E27FC236}">
                <a16:creationId xmlns:a16="http://schemas.microsoft.com/office/drawing/2014/main" id="{DEDD731A-A5DC-4803-DCD6-F19E8B700BCB}"/>
              </a:ext>
            </a:extLst>
          </p:cNvPr>
          <p:cNvSpPr/>
          <p:nvPr/>
        </p:nvSpPr>
        <p:spPr>
          <a:xfrm>
            <a:off x="3144670" y="5151041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기존 한계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9;p31">
            <a:extLst>
              <a:ext uri="{FF2B5EF4-FFF2-40B4-BE49-F238E27FC236}">
                <a16:creationId xmlns:a16="http://schemas.microsoft.com/office/drawing/2014/main" id="{714E7DAB-4CBD-A3E7-5A1C-225C2E867EB8}"/>
              </a:ext>
            </a:extLst>
          </p:cNvPr>
          <p:cNvSpPr/>
          <p:nvPr/>
        </p:nvSpPr>
        <p:spPr>
          <a:xfrm>
            <a:off x="3144670" y="5705427"/>
            <a:ext cx="11711418" cy="6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00"/>
              </a:lnSpc>
            </a:pP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단순 분류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(classification) 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중심 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(Wu et al., 2015) → 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원인 공정 추정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 우선순위 판단 부재</a:t>
            </a:r>
            <a:endParaRPr lang="ko-KR" alt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0;p31">
            <a:extLst>
              <a:ext uri="{FF2B5EF4-FFF2-40B4-BE49-F238E27FC236}">
                <a16:creationId xmlns:a16="http://schemas.microsoft.com/office/drawing/2014/main" id="{5E26B56C-6D49-8D97-C8E4-6D28ECEC38A5}"/>
              </a:ext>
            </a:extLst>
          </p:cNvPr>
          <p:cNvSpPr/>
          <p:nvPr/>
        </p:nvSpPr>
        <p:spPr>
          <a:xfrm>
            <a:off x="2911010" y="7312415"/>
            <a:ext cx="12833289" cy="1644185"/>
          </a:xfrm>
          <a:prstGeom prst="roundRect">
            <a:avLst>
              <a:gd name="adj" fmla="val 698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1;p31">
            <a:extLst>
              <a:ext uri="{FF2B5EF4-FFF2-40B4-BE49-F238E27FC236}">
                <a16:creationId xmlns:a16="http://schemas.microsoft.com/office/drawing/2014/main" id="{DC6AA024-3176-ABBF-B26A-20F68222BCE6}"/>
              </a:ext>
            </a:extLst>
          </p:cNvPr>
          <p:cNvSpPr/>
          <p:nvPr/>
        </p:nvSpPr>
        <p:spPr>
          <a:xfrm>
            <a:off x="3144670" y="7546077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프로젝트 목표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2;p31">
            <a:extLst>
              <a:ext uri="{FF2B5EF4-FFF2-40B4-BE49-F238E27FC236}">
                <a16:creationId xmlns:a16="http://schemas.microsoft.com/office/drawing/2014/main" id="{2946318E-4CDE-1B13-E936-F395304268BE}"/>
              </a:ext>
            </a:extLst>
          </p:cNvPr>
          <p:cNvSpPr/>
          <p:nvPr/>
        </p:nvSpPr>
        <p:spPr>
          <a:xfrm>
            <a:off x="3144670" y="8100461"/>
            <a:ext cx="11711418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00"/>
              </a:lnSpc>
            </a:pP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 맵 기반 </a:t>
            </a:r>
            <a:r>
              <a:rPr lang="ko-KR" alt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불량 심각도 분석 </a:t>
            </a:r>
            <a:r>
              <a:rPr lang="en-US" altLang="ko-KR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ko-KR" alt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 점검 우선순위 도출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AI </a:t>
            </a:r>
            <a:r>
              <a:rPr lang="ko-KR" alt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시스템 구현</a:t>
            </a:r>
            <a:endParaRPr lang="ko-KR" alt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947886" y="2863979"/>
            <a:ext cx="8041332" cy="89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1.2 </a:t>
            </a:r>
            <a:r>
              <a:rPr lang="ko-KR" alt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문제 정의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947886" y="4161015"/>
            <a:ext cx="8060680" cy="2034926"/>
          </a:xfrm>
          <a:prstGeom prst="roundRect">
            <a:avLst>
              <a:gd name="adj" fmla="val 559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1228130" y="4441259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반도체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특성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1228130" y="5048923"/>
            <a:ext cx="8060679" cy="5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미세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대량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생산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미세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전체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수율에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직결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9279284" y="4161015"/>
            <a:ext cx="8060828" cy="2034926"/>
          </a:xfrm>
          <a:prstGeom prst="roundRect">
            <a:avLst>
              <a:gd name="adj" fmla="val 559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9559528" y="4441259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화학공학의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역할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9559529" y="5048924"/>
            <a:ext cx="7500342" cy="86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박막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증착·식각·확산·세정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등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단위공정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rgbClr val="3B35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변수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원인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상관관계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분석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947886" y="6466660"/>
            <a:ext cx="8060680" cy="2229400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1228130" y="6746905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AI의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역할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1228131" y="7354568"/>
            <a:ext cx="7500194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대량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맵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학습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패턴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자동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징후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탐지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9279284" y="6466660"/>
            <a:ext cx="8060828" cy="2229400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9559528" y="6746905"/>
            <a:ext cx="3563392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융합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효과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9559529" y="7354568"/>
            <a:ext cx="7500342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수작업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한계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개선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빠르고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일관된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진단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30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247" name="Google Shape;247;p30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248" name="Google Shape;248;p30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30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50" name="Google Shape;250;p30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1" name="Google Shape;251;p30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252" name="Google Shape;252;p30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30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55" name="Google Shape;255;p30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6" name="Google Shape;256;p30"/>
          <p:cNvSpPr txBox="1"/>
          <p:nvPr/>
        </p:nvSpPr>
        <p:spPr>
          <a:xfrm>
            <a:off x="2895600" y="408997"/>
            <a:ext cx="138684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Introduction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999084" y="1913500"/>
            <a:ext cx="6988374" cy="73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2.1.1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개요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출처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649956" y="2667331"/>
            <a:ext cx="6930944" cy="1349574"/>
          </a:xfrm>
          <a:prstGeom prst="roundRect">
            <a:avLst>
              <a:gd name="adj" fmla="val 698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883615" y="2900990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데이터셋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883615" y="3488626"/>
            <a:ext cx="6325049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WM-811K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(Wu et al., 2015) — Kaggle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공개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649956" y="4219118"/>
            <a:ext cx="6930944" cy="1812244"/>
          </a:xfrm>
          <a:prstGeom prst="roundRect">
            <a:avLst>
              <a:gd name="adj" fmla="val 5616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883615" y="4452777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사용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분량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883615" y="5007163"/>
            <a:ext cx="6325049" cy="6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총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897장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추출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CNN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및 Severity Scoring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649956" y="6231773"/>
            <a:ext cx="6930944" cy="1349574"/>
          </a:xfrm>
          <a:prstGeom prst="roundRect">
            <a:avLst>
              <a:gd name="adj" fmla="val 698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883615" y="6465434"/>
            <a:ext cx="2950964" cy="3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수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883615" y="7019818"/>
            <a:ext cx="6325049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9개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1 +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8)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2124904" y="7429946"/>
            <a:ext cx="2651615" cy="34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1.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999084" y="7998958"/>
            <a:ext cx="16289684" cy="1486048"/>
          </a:xfrm>
          <a:prstGeom prst="roundRect">
            <a:avLst>
              <a:gd name="adj" fmla="val 6339"/>
            </a:avLst>
          </a:prstGeom>
          <a:noFill/>
          <a:ln w="9525" cap="flat" cmpd="sng">
            <a:solidFill>
              <a:srgbClr val="000000">
                <a:alpha val="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1008609" y="8008485"/>
            <a:ext cx="16270634" cy="897434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1233488" y="8129332"/>
            <a:ext cx="2088356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2865240" y="8129332"/>
            <a:ext cx="1318467" cy="6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Edge Local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4492229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Edge Ring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6119219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Donut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7746207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9373197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11000185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2627175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4254163" y="8129332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15881152" y="8129332"/>
            <a:ext cx="2088356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near full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1008609" y="8905917"/>
            <a:ext cx="16270634" cy="569566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1233488" y="9026766"/>
            <a:ext cx="2088356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이미지</a:t>
            </a:r>
            <a:r>
              <a:rPr lang="en-US" sz="22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수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2865241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103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4492229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102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6119219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102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7746207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9373197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11000185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12627175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14254163" y="9026766"/>
            <a:ext cx="208359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15881152" y="9026766"/>
            <a:ext cx="2088356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999084" y="9693812"/>
            <a:ext cx="17204084" cy="3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 1. </a:t>
            </a:r>
            <a:r>
              <a:rPr lang="en-US" sz="17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클래스별</a:t>
            </a:r>
            <a:r>
              <a:rPr lang="en-US" sz="17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이미지</a:t>
            </a:r>
            <a:r>
              <a:rPr lang="en-US" sz="17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수 (총 897장)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31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300" name="Google Shape;300;p31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301" name="Google Shape;301;p31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31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3" name="Google Shape;303;p31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04" name="Google Shape;304;p31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305" name="Google Shape;305;p31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306" name="Google Shape;306;p31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1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8" name="Google Shape;308;p31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9" name="Google Shape;309;p31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8F2212-E975-AFB4-1A82-73ACCCBC1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29" y="3114263"/>
            <a:ext cx="10089496" cy="4035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/>
          <p:nvPr/>
        </p:nvSpPr>
        <p:spPr>
          <a:xfrm>
            <a:off x="1613892" y="1875903"/>
            <a:ext cx="11991082" cy="68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2.1.2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구성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특징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1258180" y="9343661"/>
            <a:ext cx="3030297" cy="28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r>
              <a:rPr lang="en-US" sz="1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클래스별</a:t>
            </a:r>
            <a:r>
              <a:rPr lang="en-US" sz="1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</a:t>
            </a:r>
            <a:r>
              <a:rPr lang="en-US" sz="1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맵 </a:t>
            </a:r>
            <a:r>
              <a:rPr lang="en-US" sz="1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샘플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 descr="preencoded.png"/>
          <p:cNvSpPr/>
          <p:nvPr/>
        </p:nvSpPr>
        <p:spPr>
          <a:xfrm>
            <a:off x="9950326" y="2701941"/>
            <a:ext cx="4970860" cy="18496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0" name="Google Shape;320;p32"/>
          <p:cNvSpPr/>
          <p:nvPr/>
        </p:nvSpPr>
        <p:spPr>
          <a:xfrm>
            <a:off x="10300521" y="2937834"/>
            <a:ext cx="2728318" cy="26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레이블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10300521" y="3437450"/>
            <a:ext cx="7405588" cy="87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9개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: None(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 1개 +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Center·Donut·Edge-Ring·Edge-Loc·Local·Random·Scratch·Near-full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8개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 descr="preencoded.png"/>
          <p:cNvSpPr/>
          <p:nvPr/>
        </p:nvSpPr>
        <p:spPr>
          <a:xfrm>
            <a:off x="9950326" y="4710227"/>
            <a:ext cx="4970860" cy="15568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3" name="Google Shape;323;p32"/>
          <p:cNvSpPr/>
          <p:nvPr/>
        </p:nvSpPr>
        <p:spPr>
          <a:xfrm>
            <a:off x="10300521" y="4946122"/>
            <a:ext cx="2728318" cy="3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데이터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형태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10300521" y="5445738"/>
            <a:ext cx="7405588" cy="58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2D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매트릭스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맵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이미지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다이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합격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불합격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반영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2" descr="preencoded.png"/>
          <p:cNvSpPr/>
          <p:nvPr/>
        </p:nvSpPr>
        <p:spPr>
          <a:xfrm>
            <a:off x="9950326" y="6425769"/>
            <a:ext cx="4970860" cy="15568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6" name="Google Shape;326;p32"/>
          <p:cNvSpPr/>
          <p:nvPr/>
        </p:nvSpPr>
        <p:spPr>
          <a:xfrm>
            <a:off x="10300521" y="6877789"/>
            <a:ext cx="2728318" cy="3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해상도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다양성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0300521" y="7377405"/>
            <a:ext cx="7405588" cy="58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웨이퍼마다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다이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수·레이아웃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상이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128×128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크기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정규화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필요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2" descr="preencoded.png"/>
          <p:cNvSpPr/>
          <p:nvPr/>
        </p:nvSpPr>
        <p:spPr>
          <a:xfrm>
            <a:off x="9950326" y="8141311"/>
            <a:ext cx="4970860" cy="18496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331" name="Google Shape;331;p32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332" name="Google Shape;332;p32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333" name="Google Shape;333;p32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2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35" name="Google Shape;335;p32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36" name="Google Shape;336;p32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337" name="Google Shape;337;p32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338" name="Google Shape;338;p32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2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0" name="Google Shape;340;p32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1" name="Google Shape;341;p32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32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 dirty="0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2D0BED-EC46-9B7D-9C66-707F42D2E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1" y="2493656"/>
            <a:ext cx="8329353" cy="6698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/>
          <p:nvPr/>
        </p:nvSpPr>
        <p:spPr>
          <a:xfrm>
            <a:off x="845493" y="2047165"/>
            <a:ext cx="6927800" cy="75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2.2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모델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학습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845492" y="3122652"/>
            <a:ext cx="9123451" cy="1918725"/>
          </a:xfrm>
          <a:prstGeom prst="roundRect">
            <a:avLst>
              <a:gd name="adj" fmla="val 467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1083469" y="3360628"/>
            <a:ext cx="3006626" cy="37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2.2.1 CNN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구축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1083469" y="3929152"/>
            <a:ext cx="8326184" cy="10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EfficientNet-B0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전이학습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(ImageNet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사전학습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마지막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분류기만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9개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교체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빠르고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안정적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학습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845492" y="5337452"/>
            <a:ext cx="9123451" cy="2352582"/>
          </a:xfrm>
          <a:prstGeom prst="roundRect">
            <a:avLst>
              <a:gd name="adj" fmla="val 4012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3"/>
          <p:cNvSpPr/>
          <p:nvPr/>
        </p:nvSpPr>
        <p:spPr>
          <a:xfrm>
            <a:off x="1083469" y="5575428"/>
            <a:ext cx="3760590" cy="37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2.2.2 Mini-Batch Training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3"/>
          <p:cNvSpPr/>
          <p:nvPr/>
        </p:nvSpPr>
        <p:spPr>
          <a:xfrm>
            <a:off x="1083469" y="6143950"/>
            <a:ext cx="8575920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Train/Val/Test =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80/10/10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Batch size 32, 총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30 epoch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최적화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AdamW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+ Cosine Annealing. Val macro F1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최대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시점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저장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, patience=7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조기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종료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45492" y="7988946"/>
            <a:ext cx="9123451" cy="1817340"/>
          </a:xfrm>
          <a:prstGeom prst="roundRect">
            <a:avLst>
              <a:gd name="adj" fmla="val 4670"/>
            </a:avLst>
          </a:prstGeom>
          <a:solidFill>
            <a:srgbClr val="D5DCF6"/>
          </a:solidFill>
          <a:ln w="952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3"/>
          <p:cNvSpPr/>
          <p:nvPr/>
        </p:nvSpPr>
        <p:spPr>
          <a:xfrm>
            <a:off x="1083469" y="8226924"/>
            <a:ext cx="3006626" cy="37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2.2.3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성능</a:t>
            </a:r>
            <a:r>
              <a:rPr lang="en-US" sz="28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평가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3"/>
          <p:cNvSpPr/>
          <p:nvPr/>
        </p:nvSpPr>
        <p:spPr>
          <a:xfrm>
            <a:off x="1083469" y="8795446"/>
            <a:ext cx="8758800" cy="10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Accuracy,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Macro F1-score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(주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), Confusion Matrix.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클래스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불균형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대응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위해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macro F1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채택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10354753" y="9566367"/>
            <a:ext cx="3282484" cy="51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학습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곡선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(Loss, Macro F1)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33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361" name="Google Shape;361;p33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362" name="Google Shape;362;p33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3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4" name="Google Shape;364;p33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5" name="Google Shape;365;p33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366" name="Google Shape;366;p33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367" name="Google Shape;367;p33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3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9" name="Google Shape;369;p33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0" name="Google Shape;370;p33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33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1EEE089-C14D-B811-8FCD-F705B557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59"/>
          <a:stretch>
            <a:fillRect/>
          </a:stretch>
        </p:blipFill>
        <p:spPr>
          <a:xfrm>
            <a:off x="10208860" y="282783"/>
            <a:ext cx="7106690" cy="477209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42EBA04-2BCB-7F4F-3EB9-A100FF37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52"/>
          <a:stretch>
            <a:fillRect/>
          </a:stretch>
        </p:blipFill>
        <p:spPr>
          <a:xfrm>
            <a:off x="10208860" y="4955270"/>
            <a:ext cx="7106690" cy="45777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/>
          <p:nvPr/>
        </p:nvSpPr>
        <p:spPr>
          <a:xfrm>
            <a:off x="873771" y="1807639"/>
            <a:ext cx="13141226" cy="82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심각도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(Severity Score)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424889" y="2921467"/>
            <a:ext cx="4272408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2.3.1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모델링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개요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424888" y="3562023"/>
            <a:ext cx="8617313" cy="76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그레이스케일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임계화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픽셀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추출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DBSCAN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군집성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계산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4개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산출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→ AHP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가중합으로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심각도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평가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4"/>
          <p:cNvSpPr/>
          <p:nvPr/>
        </p:nvSpPr>
        <p:spPr>
          <a:xfrm>
            <a:off x="424890" y="5153752"/>
            <a:ext cx="3867746" cy="1580704"/>
          </a:xfrm>
          <a:prstGeom prst="roundRect">
            <a:avLst>
              <a:gd name="adj" fmla="val 6634"/>
            </a:avLst>
          </a:prstGeom>
          <a:solidFill>
            <a:srgbClr val="FFFAFA"/>
          </a:solidFill>
          <a:ln w="1427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4"/>
          <p:cNvSpPr/>
          <p:nvPr/>
        </p:nvSpPr>
        <p:spPr>
          <a:xfrm>
            <a:off x="703049" y="5431912"/>
            <a:ext cx="3285084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4"/>
          <p:cNvSpPr/>
          <p:nvPr/>
        </p:nvSpPr>
        <p:spPr>
          <a:xfrm>
            <a:off x="703050" y="6072468"/>
            <a:ext cx="3311426" cy="3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비율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4"/>
          <p:cNvSpPr/>
          <p:nvPr/>
        </p:nvSpPr>
        <p:spPr>
          <a:xfrm>
            <a:off x="4522724" y="5153752"/>
            <a:ext cx="3867894" cy="1580704"/>
          </a:xfrm>
          <a:prstGeom prst="roundRect">
            <a:avLst>
              <a:gd name="adj" fmla="val 6634"/>
            </a:avLst>
          </a:prstGeom>
          <a:solidFill>
            <a:srgbClr val="FFFAFA"/>
          </a:solidFill>
          <a:ln w="1427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4"/>
          <p:cNvSpPr/>
          <p:nvPr/>
        </p:nvSpPr>
        <p:spPr>
          <a:xfrm>
            <a:off x="4800883" y="5431912"/>
            <a:ext cx="3285084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4"/>
          <p:cNvSpPr/>
          <p:nvPr/>
        </p:nvSpPr>
        <p:spPr>
          <a:xfrm>
            <a:off x="4800884" y="6072468"/>
            <a:ext cx="3311574" cy="3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집중도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4"/>
          <p:cNvSpPr/>
          <p:nvPr/>
        </p:nvSpPr>
        <p:spPr>
          <a:xfrm>
            <a:off x="424890" y="6964544"/>
            <a:ext cx="3867746" cy="1580704"/>
          </a:xfrm>
          <a:prstGeom prst="roundRect">
            <a:avLst>
              <a:gd name="adj" fmla="val 6634"/>
            </a:avLst>
          </a:prstGeom>
          <a:solidFill>
            <a:srgbClr val="FFFAFA"/>
          </a:solidFill>
          <a:ln w="1427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/>
          <p:nvPr/>
        </p:nvSpPr>
        <p:spPr>
          <a:xfrm>
            <a:off x="703049" y="7242704"/>
            <a:ext cx="3285084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4"/>
          <p:cNvSpPr/>
          <p:nvPr/>
        </p:nvSpPr>
        <p:spPr>
          <a:xfrm>
            <a:off x="703050" y="7883260"/>
            <a:ext cx="3311426" cy="3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가장자리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비율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4"/>
          <p:cNvSpPr/>
          <p:nvPr/>
        </p:nvSpPr>
        <p:spPr>
          <a:xfrm>
            <a:off x="4522724" y="6964544"/>
            <a:ext cx="3867894" cy="1580704"/>
          </a:xfrm>
          <a:prstGeom prst="roundRect">
            <a:avLst>
              <a:gd name="adj" fmla="val 6634"/>
            </a:avLst>
          </a:prstGeom>
          <a:solidFill>
            <a:srgbClr val="FFFAFA"/>
          </a:solidFill>
          <a:ln w="14275" cap="flat" cmpd="sng">
            <a:solidFill>
              <a:srgbClr val="BBC2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/>
          <p:nvPr/>
        </p:nvSpPr>
        <p:spPr>
          <a:xfrm>
            <a:off x="4800883" y="7242704"/>
            <a:ext cx="3285084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4800884" y="7883260"/>
            <a:ext cx="3311574" cy="3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중심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비율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9458028" y="3204092"/>
            <a:ext cx="5460356" cy="4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2.3.2 AHP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매트릭스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4"/>
          <p:cNvSpPr/>
          <p:nvPr/>
        </p:nvSpPr>
        <p:spPr>
          <a:xfrm>
            <a:off x="9031657" y="3832348"/>
            <a:ext cx="9267963" cy="2185340"/>
          </a:xfrm>
          <a:prstGeom prst="roundRect">
            <a:avLst>
              <a:gd name="adj" fmla="val 4890"/>
            </a:avLst>
          </a:prstGeom>
          <a:noFill/>
          <a:ln w="9525" cap="flat" cmpd="sng">
            <a:solidFill>
              <a:srgbClr val="000000">
                <a:alpha val="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9042202" y="3862566"/>
            <a:ext cx="9245798" cy="1082962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/>
          <p:nvPr/>
        </p:nvSpPr>
        <p:spPr>
          <a:xfrm>
            <a:off x="9610097" y="4023043"/>
            <a:ext cx="2326731" cy="3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지표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4"/>
          <p:cNvSpPr/>
          <p:nvPr/>
        </p:nvSpPr>
        <p:spPr>
          <a:xfrm>
            <a:off x="10929728" y="4058883"/>
            <a:ext cx="1787966" cy="72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R (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결함비율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4"/>
          <p:cNvSpPr/>
          <p:nvPr/>
        </p:nvSpPr>
        <p:spPr>
          <a:xfrm>
            <a:off x="12609651" y="4087994"/>
            <a:ext cx="2348498" cy="47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C (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공간집중도</a:t>
            </a:r>
            <a:r>
              <a:rPr lang="en-US" sz="24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14728783" y="4082199"/>
            <a:ext cx="2035217" cy="78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Pe (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가장자리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4"/>
          <p:cNvSpPr/>
          <p:nvPr/>
        </p:nvSpPr>
        <p:spPr>
          <a:xfrm>
            <a:off x="16803469" y="4089543"/>
            <a:ext cx="2326731" cy="3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Pc (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중심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9042202" y="4925200"/>
            <a:ext cx="9245798" cy="1082962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4"/>
          <p:cNvSpPr/>
          <p:nvPr/>
        </p:nvSpPr>
        <p:spPr>
          <a:xfrm>
            <a:off x="9136553" y="5163318"/>
            <a:ext cx="1540695" cy="51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AHP </a:t>
            </a:r>
            <a:r>
              <a:rPr lang="en-US" sz="24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4"/>
          <p:cNvSpPr/>
          <p:nvPr/>
        </p:nvSpPr>
        <p:spPr>
          <a:xfrm>
            <a:off x="10860126" y="5098953"/>
            <a:ext cx="3300878" cy="3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0.263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4"/>
          <p:cNvSpPr/>
          <p:nvPr/>
        </p:nvSpPr>
        <p:spPr>
          <a:xfrm>
            <a:off x="12518230" y="5085037"/>
            <a:ext cx="4335711" cy="42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0.455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4"/>
          <p:cNvSpPr/>
          <p:nvPr/>
        </p:nvSpPr>
        <p:spPr>
          <a:xfrm>
            <a:off x="14715627" y="5085675"/>
            <a:ext cx="2321191" cy="3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0.141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4"/>
          <p:cNvSpPr/>
          <p:nvPr/>
        </p:nvSpPr>
        <p:spPr>
          <a:xfrm>
            <a:off x="16803469" y="5085675"/>
            <a:ext cx="2326731" cy="3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0.141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4"/>
          <p:cNvSpPr/>
          <p:nvPr/>
        </p:nvSpPr>
        <p:spPr>
          <a:xfrm>
            <a:off x="9025906" y="6144846"/>
            <a:ext cx="8829972" cy="3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 2. AHP </a:t>
            </a:r>
            <a:r>
              <a:rPr lang="en-US" sz="19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산출</a:t>
            </a:r>
            <a:r>
              <a:rPr lang="en-US" sz="19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19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9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우선순위</a:t>
            </a:r>
            <a:r>
              <a:rPr lang="en-US" sz="19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C &gt; R &gt; Pe ≈ Pc, CR &lt; 0.1)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8926019" y="6919140"/>
            <a:ext cx="8924606" cy="1775668"/>
          </a:xfrm>
          <a:prstGeom prst="roundRect">
            <a:avLst>
              <a:gd name="adj" fmla="val 5905"/>
            </a:avLst>
          </a:prstGeom>
          <a:solidFill>
            <a:srgbClr val="B6D6F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5844" y="7063177"/>
            <a:ext cx="311944" cy="24958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4"/>
          <p:cNvSpPr/>
          <p:nvPr/>
        </p:nvSpPr>
        <p:spPr>
          <a:xfrm>
            <a:off x="9511166" y="6995893"/>
            <a:ext cx="8339458" cy="11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공간집중도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C에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최대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가중치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특정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영역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비무작위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군집이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systematic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defect·장비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신호를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더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직접적으로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시사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(Liu &amp; Chen, 1999)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8990783" y="8852302"/>
            <a:ext cx="8859841" cy="76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Severity = (w1·R + w2·C + w3·Pe + w4·Pc) / (w1+w2+w3+w4) × 100 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으로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0~100점 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정규화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: μ+0.5σ 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MEDIUM, μ+1.5σ </a:t>
            </a:r>
            <a:r>
              <a:rPr lang="en-US" sz="22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이상</a:t>
            </a:r>
            <a:r>
              <a:rPr lang="en-US" sz="22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HIGH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34"/>
          <p:cNvGrpSpPr/>
          <p:nvPr/>
        </p:nvGrpSpPr>
        <p:grpSpPr>
          <a:xfrm>
            <a:off x="-342117" y="10005448"/>
            <a:ext cx="18993484" cy="281552"/>
            <a:chOff x="0" y="-103980"/>
            <a:chExt cx="25324645" cy="375402"/>
          </a:xfrm>
        </p:grpSpPr>
        <p:grpSp>
          <p:nvGrpSpPr>
            <p:cNvPr id="412" name="Google Shape;412;p34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413" name="Google Shape;413;p34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4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15" name="Google Shape;415;p34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6" name="Google Shape;416;p34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417" name="Google Shape;417;p34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418" name="Google Shape;418;p34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4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20" name="Google Shape;420;p34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1" name="Google Shape;421;p34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/>
          <p:nvPr/>
        </p:nvSpPr>
        <p:spPr>
          <a:xfrm>
            <a:off x="471180" y="1826841"/>
            <a:ext cx="11709946" cy="72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2.4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공정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건전성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지수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(PHI) 및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35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471182" y="2570425"/>
            <a:ext cx="3809702" cy="3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2.4.1 PHI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정의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471181" y="3158444"/>
            <a:ext cx="5244852" cy="75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3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181" y="3158444"/>
            <a:ext cx="5244852" cy="75694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5"/>
          <p:cNvSpPr/>
          <p:nvPr/>
        </p:nvSpPr>
        <p:spPr>
          <a:xfrm>
            <a:off x="471180" y="4141603"/>
            <a:ext cx="9454217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E =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정상군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평균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대비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초과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심각도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정상은</a:t>
            </a:r>
            <a:r>
              <a:rPr lang="en-US" sz="2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E≈0 → PHI≈100%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471182" y="4958521"/>
            <a:ext cx="3809702" cy="3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2.4.2 SPC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고정</a:t>
            </a:r>
            <a:r>
              <a:rPr lang="en-US" sz="2800" b="1" dirty="0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1E1E"/>
                </a:solidFill>
                <a:latin typeface="Calibri"/>
                <a:ea typeface="Calibri"/>
                <a:cs typeface="Calibri"/>
                <a:sym typeface="Calibri"/>
              </a:rPr>
              <a:t>보정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471181" y="5499065"/>
            <a:ext cx="9271338" cy="9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α = HIGH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경계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(μ+1.5σ)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에서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PHI=50%가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되도록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고정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MEDIUM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경계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(μ+0.5σ) → PHI≈79%(MONITOR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임계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80%와 </a:t>
            </a:r>
            <a:r>
              <a:rPr lang="en-US" sz="26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정합</a:t>
            </a:r>
            <a:r>
              <a:rPr lang="en-US" sz="26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304926" y="6624134"/>
            <a:ext cx="5244852" cy="2633662"/>
          </a:xfrm>
          <a:prstGeom prst="roundRect">
            <a:avLst>
              <a:gd name="adj" fmla="val 3509"/>
            </a:avLst>
          </a:prstGeom>
          <a:noFill/>
          <a:ln w="9525" cap="flat" cmpd="sng">
            <a:solidFill>
              <a:srgbClr val="000000">
                <a:alpha val="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314452" y="6633660"/>
            <a:ext cx="9821568" cy="871538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5"/>
          <p:cNvSpPr/>
          <p:nvPr/>
        </p:nvSpPr>
        <p:spPr>
          <a:xfrm>
            <a:off x="534569" y="6966462"/>
            <a:ext cx="1776114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2859890" y="6966463"/>
            <a:ext cx="1334167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5"/>
          <p:cNvSpPr/>
          <p:nvPr/>
        </p:nvSpPr>
        <p:spPr>
          <a:xfrm>
            <a:off x="5246964" y="6966463"/>
            <a:ext cx="1424385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7833536" y="6966463"/>
            <a:ext cx="1726101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URGENT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5"/>
          <p:cNvSpPr/>
          <p:nvPr/>
        </p:nvSpPr>
        <p:spPr>
          <a:xfrm>
            <a:off x="314452" y="7505196"/>
            <a:ext cx="9821568" cy="871538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534569" y="7621877"/>
            <a:ext cx="1776114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PHI </a:t>
            </a: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기준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5"/>
          <p:cNvSpPr/>
          <p:nvPr/>
        </p:nvSpPr>
        <p:spPr>
          <a:xfrm>
            <a:off x="2859891" y="7671752"/>
            <a:ext cx="1771352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≥ 80%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5"/>
          <p:cNvSpPr/>
          <p:nvPr/>
        </p:nvSpPr>
        <p:spPr>
          <a:xfrm>
            <a:off x="5246965" y="7621880"/>
            <a:ext cx="1619348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50~80%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7833537" y="7616799"/>
            <a:ext cx="1776114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&lt; 50%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314452" y="8376734"/>
            <a:ext cx="9821568" cy="871538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5"/>
          <p:cNvSpPr/>
          <p:nvPr/>
        </p:nvSpPr>
        <p:spPr>
          <a:xfrm>
            <a:off x="534569" y="8643041"/>
            <a:ext cx="1776114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의미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5"/>
          <p:cNvSpPr/>
          <p:nvPr/>
        </p:nvSpPr>
        <p:spPr>
          <a:xfrm>
            <a:off x="2859890" y="8643042"/>
            <a:ext cx="1734551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조치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불필요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5"/>
          <p:cNvSpPr/>
          <p:nvPr/>
        </p:nvSpPr>
        <p:spPr>
          <a:xfrm>
            <a:off x="5246965" y="8643041"/>
            <a:ext cx="1771352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예방정비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5"/>
          <p:cNvSpPr/>
          <p:nvPr/>
        </p:nvSpPr>
        <p:spPr>
          <a:xfrm>
            <a:off x="7833537" y="8671215"/>
            <a:ext cx="1776114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즉각</a:t>
            </a:r>
            <a:r>
              <a:rPr lang="en-US" sz="25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5"/>
          <p:cNvSpPr/>
          <p:nvPr/>
        </p:nvSpPr>
        <p:spPr>
          <a:xfrm>
            <a:off x="314452" y="9441604"/>
            <a:ext cx="6159252" cy="31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표 3. PHI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설비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점검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권고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등급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5"/>
          <p:cNvSpPr/>
          <p:nvPr/>
        </p:nvSpPr>
        <p:spPr>
          <a:xfrm>
            <a:off x="10257901" y="9422605"/>
            <a:ext cx="7994061" cy="2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그림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4.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정상군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Severity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분포·SPC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한계선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alt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상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)과 Severity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초과분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기반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 PHI </a:t>
            </a:r>
            <a:r>
              <a:rPr lang="en-US" sz="1800" dirty="0" err="1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곡선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alt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하</a:t>
            </a:r>
            <a:r>
              <a:rPr lang="en-US" sz="1800" dirty="0">
                <a:solidFill>
                  <a:srgbClr val="3B35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35"/>
          <p:cNvGrpSpPr/>
          <p:nvPr/>
        </p:nvGrpSpPr>
        <p:grpSpPr>
          <a:xfrm>
            <a:off x="-352742" y="10009452"/>
            <a:ext cx="18993484" cy="281552"/>
            <a:chOff x="0" y="-103980"/>
            <a:chExt cx="25324645" cy="375402"/>
          </a:xfrm>
        </p:grpSpPr>
        <p:grpSp>
          <p:nvGrpSpPr>
            <p:cNvPr id="455" name="Google Shape;455;p35"/>
            <p:cNvGrpSpPr/>
            <p:nvPr/>
          </p:nvGrpSpPr>
          <p:grpSpPr>
            <a:xfrm>
              <a:off x="198685" y="-103980"/>
              <a:ext cx="24806072" cy="375402"/>
              <a:chOff x="0" y="-38100"/>
              <a:chExt cx="4899965" cy="74154"/>
            </a:xfrm>
          </p:grpSpPr>
          <p:sp>
            <p:nvSpPr>
              <p:cNvPr id="456" name="Google Shape;456;p35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5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58" name="Google Shape;458;p35"/>
            <p:cNvCxnSpPr/>
            <p:nvPr/>
          </p:nvCxnSpPr>
          <p:spPr>
            <a:xfrm>
              <a:off x="0" y="44450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59" name="Google Shape;459;p35"/>
          <p:cNvGrpSpPr/>
          <p:nvPr/>
        </p:nvGrpSpPr>
        <p:grpSpPr>
          <a:xfrm>
            <a:off x="-193103" y="-144660"/>
            <a:ext cx="18993484" cy="314890"/>
            <a:chOff x="0" y="-192880"/>
            <a:chExt cx="25324645" cy="419852"/>
          </a:xfrm>
        </p:grpSpPr>
        <p:grpSp>
          <p:nvGrpSpPr>
            <p:cNvPr id="460" name="Google Shape;460;p35"/>
            <p:cNvGrpSpPr/>
            <p:nvPr/>
          </p:nvGrpSpPr>
          <p:grpSpPr>
            <a:xfrm>
              <a:off x="0" y="-192880"/>
              <a:ext cx="24806072" cy="375402"/>
              <a:chOff x="0" y="-38100"/>
              <a:chExt cx="4899965" cy="74154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0" y="0"/>
                <a:ext cx="4899965" cy="36054"/>
              </a:xfrm>
              <a:custGeom>
                <a:avLst/>
                <a:gdLst/>
                <a:ahLst/>
                <a:cxnLst/>
                <a:rect l="l" t="t" r="r" b="b"/>
                <a:pathLst>
                  <a:path w="4899965" h="36054" extrusionOk="0">
                    <a:moveTo>
                      <a:pt x="0" y="0"/>
                    </a:moveTo>
                    <a:lnTo>
                      <a:pt x="4899965" y="0"/>
                    </a:lnTo>
                    <a:lnTo>
                      <a:pt x="4899965" y="36054"/>
                    </a:lnTo>
                    <a:lnTo>
                      <a:pt x="0" y="36054"/>
                    </a:lnTo>
                    <a:close/>
                  </a:path>
                </a:pathLst>
              </a:custGeom>
              <a:solidFill>
                <a:srgbClr val="8FA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5"/>
              <p:cNvSpPr txBox="1"/>
              <p:nvPr/>
            </p:nvSpPr>
            <p:spPr>
              <a:xfrm>
                <a:off x="0" y="-38100"/>
                <a:ext cx="4899965" cy="74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63" name="Google Shape;463;p35"/>
            <p:cNvCxnSpPr/>
            <p:nvPr/>
          </p:nvCxnSpPr>
          <p:spPr>
            <a:xfrm>
              <a:off x="0" y="226972"/>
              <a:ext cx="25324645" cy="0"/>
            </a:xfrm>
            <a:prstGeom prst="straightConnector1">
              <a:avLst/>
            </a:prstGeom>
            <a:noFill/>
            <a:ln w="88900" cap="flat" cmpd="sng">
              <a:solidFill>
                <a:srgbClr val="35445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4" name="Google Shape;464;p35"/>
          <p:cNvSpPr txBox="1"/>
          <p:nvPr/>
        </p:nvSpPr>
        <p:spPr>
          <a:xfrm>
            <a:off x="2895600" y="408997"/>
            <a:ext cx="13868400" cy="14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dirty="0">
                <a:solidFill>
                  <a:srgbClr val="152437"/>
                </a:solidFill>
                <a:latin typeface="Open Sans"/>
                <a:ea typeface="Open Sans"/>
                <a:cs typeface="Open Sans"/>
                <a:sym typeface="Open Sans"/>
              </a:rPr>
              <a:t> Method</a:t>
            </a:r>
            <a:endParaRPr sz="6499" b="1" dirty="0">
              <a:solidFill>
                <a:srgbClr val="1524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35"/>
          <p:cNvSpPr txBox="1"/>
          <p:nvPr/>
        </p:nvSpPr>
        <p:spPr>
          <a:xfrm>
            <a:off x="1576801" y="266700"/>
            <a:ext cx="1471199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71">
                <a:solidFill>
                  <a:srgbClr val="A0B1C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1B1B06-D376-7DDD-F2FA-CA46C20AF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608"/>
          <a:stretch>
            <a:fillRect/>
          </a:stretch>
        </p:blipFill>
        <p:spPr>
          <a:xfrm>
            <a:off x="10607039" y="343194"/>
            <a:ext cx="6932815" cy="467881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6943CC5-340A-95FC-B0EF-40321F13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354" r="-154"/>
          <a:stretch>
            <a:fillRect/>
          </a:stretch>
        </p:blipFill>
        <p:spPr>
          <a:xfrm>
            <a:off x="10607039" y="4656686"/>
            <a:ext cx="6932815" cy="45491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2274</Words>
  <Application>Microsoft Office PowerPoint</Application>
  <PresentationFormat>사용자 지정</PresentationFormat>
  <Paragraphs>358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Open Sans</vt:lpstr>
      <vt:lpstr>Noto Sans KR</vt:lpstr>
      <vt:lpstr>Calibri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</dc:creator>
  <cp:lastModifiedBy>박서현</cp:lastModifiedBy>
  <cp:revision>5</cp:revision>
  <dcterms:modified xsi:type="dcterms:W3CDTF">2026-05-31T07:28:15Z</dcterms:modified>
</cp:coreProperties>
</file>