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2" r:id="rId3"/>
    <p:sldId id="2762" r:id="rId4"/>
    <p:sldId id="2763" r:id="rId5"/>
    <p:sldId id="2788" r:id="rId6"/>
    <p:sldId id="2574" r:id="rId7"/>
    <p:sldId id="2764" r:id="rId8"/>
    <p:sldId id="2793" r:id="rId9"/>
    <p:sldId id="2767" r:id="rId10"/>
    <p:sldId id="2796" r:id="rId11"/>
    <p:sldId id="2801" r:id="rId12"/>
    <p:sldId id="2806" r:id="rId13"/>
    <p:sldId id="2769" r:id="rId14"/>
    <p:sldId id="2785" r:id="rId15"/>
    <p:sldId id="2784" r:id="rId16"/>
    <p:sldId id="2807" r:id="rId17"/>
    <p:sldId id="2798" r:id="rId18"/>
    <p:sldId id="2777" r:id="rId19"/>
    <p:sldId id="2795" r:id="rId20"/>
    <p:sldId id="2800" r:id="rId21"/>
    <p:sldId id="2781" r:id="rId22"/>
    <p:sldId id="2782" r:id="rId23"/>
    <p:sldId id="27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DC98F-8D59-4F5A-A588-29A2F00DA256}" v="1" dt="2026-06-11T05:26:06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5" d="100"/>
          <a:sy n="65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eun Roh" userId="d3296dc08aab4e0c" providerId="LiveId" clId="{56756B36-280A-4CE4-A33C-54FED31C7110}"/>
    <pc:docChg chg="modSld">
      <pc:chgData name="Haeun Roh" userId="d3296dc08aab4e0c" providerId="LiveId" clId="{56756B36-280A-4CE4-A33C-54FED31C7110}" dt="2026-06-11T05:26:17.909" v="3" actId="1076"/>
      <pc:docMkLst>
        <pc:docMk/>
      </pc:docMkLst>
      <pc:sldChg chg="addSp modSp mod">
        <pc:chgData name="Haeun Roh" userId="d3296dc08aab4e0c" providerId="LiveId" clId="{56756B36-280A-4CE4-A33C-54FED31C7110}" dt="2026-06-11T05:26:17.909" v="3" actId="1076"/>
        <pc:sldMkLst>
          <pc:docMk/>
          <pc:sldMk cId="3716721729" sldId="2801"/>
        </pc:sldMkLst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22" creationId="{D8315026-408C-3DD7-ADFE-40CC2C1C7B5D}"/>
          </ac:spMkLst>
        </pc:spChg>
        <pc:spChg chg="mod">
          <ac:chgData name="Haeun Roh" userId="d3296dc08aab4e0c" providerId="LiveId" clId="{56756B36-280A-4CE4-A33C-54FED31C7110}" dt="2026-06-11T05:26:13.169" v="2" actId="20577"/>
          <ac:spMkLst>
            <pc:docMk/>
            <pc:sldMk cId="3716721729" sldId="2801"/>
            <ac:spMk id="24" creationId="{F76F2687-2AB5-2340-DAC3-B72064E95F2E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26" creationId="{1D4C3890-3917-2EC1-F1F0-B1323317CE21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27" creationId="{F7B7DFF1-5C13-5EBF-88F7-4E0A6F3E4F22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28" creationId="{9C215F0A-5963-1E2B-7716-3A302DBC255C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29" creationId="{155A5556-DAA3-9C1B-F0B7-31930EAC524B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30" creationId="{59FBE110-1466-C475-5C41-A3226ED04AC5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31" creationId="{DC017CBD-F2AE-9D36-9B09-72E5F048F119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33" creationId="{3BB816AE-4186-472F-C53E-255F30560FA4}"/>
          </ac:spMkLst>
        </pc:spChg>
        <pc:spChg chg="mod">
          <ac:chgData name="Haeun Roh" userId="d3296dc08aab4e0c" providerId="LiveId" clId="{56756B36-280A-4CE4-A33C-54FED31C7110}" dt="2026-06-11T05:26:06.985" v="0"/>
          <ac:spMkLst>
            <pc:docMk/>
            <pc:sldMk cId="3716721729" sldId="2801"/>
            <ac:spMk id="35" creationId="{2EDF0A55-4B3B-0829-8676-02E2730BF057}"/>
          </ac:spMkLst>
        </pc:spChg>
        <pc:grpChg chg="mod">
          <ac:chgData name="Haeun Roh" userId="d3296dc08aab4e0c" providerId="LiveId" clId="{56756B36-280A-4CE4-A33C-54FED31C7110}" dt="2026-06-11T05:26:17.909" v="3" actId="1076"/>
          <ac:grpSpMkLst>
            <pc:docMk/>
            <pc:sldMk cId="3716721729" sldId="2801"/>
            <ac:grpSpMk id="3" creationId="{83B7E7C9-135B-D6EE-17CB-40DEACE46FF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57EF0-24B6-4DC7-A110-D20F1E943F2F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63C5-7909-4380-91B9-702C73A901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01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8B61-761D-8F98-E03B-1A3D00D4F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DE9810-FD96-E5B2-187C-567257AE0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0ABF1D-477D-04F4-02BD-37DA0136B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반도체 소자 구조가 미세화 되고 복잡해지고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Yield </a:t>
            </a:r>
            <a:r>
              <a:rPr lang="ko-KR" altLang="en-US"/>
              <a:t>감소 </a:t>
            </a:r>
            <a:r>
              <a:rPr lang="en-US" altLang="ko-KR"/>
              <a:t>+ </a:t>
            </a:r>
            <a:r>
              <a:rPr lang="ko-KR" altLang="en-US"/>
              <a:t>공정 단계 증가</a:t>
            </a:r>
            <a:r>
              <a:rPr lang="en-US" altLang="ko-KR"/>
              <a:t>, Real-time monitoring </a:t>
            </a:r>
            <a:r>
              <a:rPr lang="ko-KR" altLang="en-US"/>
              <a:t>필요성</a:t>
            </a:r>
            <a:r>
              <a:rPr lang="en-US" altLang="ko-KR"/>
              <a:t>, Conventional metrology</a:t>
            </a:r>
            <a:r>
              <a:rPr lang="ko-KR" altLang="en-US"/>
              <a:t>의 </a:t>
            </a:r>
            <a:r>
              <a:rPr lang="en-US" altLang="ko-KR"/>
              <a:t>delay -&gt; </a:t>
            </a:r>
            <a:r>
              <a:rPr lang="ko-KR" altLang="en-US" b="1"/>
              <a:t>공정은 점점 </a:t>
            </a:r>
            <a:r>
              <a:rPr lang="ko-KR" altLang="en-US" b="1" err="1"/>
              <a:t>복잡해지는데</a:t>
            </a:r>
            <a:r>
              <a:rPr lang="en-US" altLang="ko-KR" b="1"/>
              <a:t>, </a:t>
            </a:r>
            <a:r>
              <a:rPr lang="ko-KR" altLang="en-US" b="1"/>
              <a:t>측정은 느리다</a:t>
            </a:r>
            <a:r>
              <a:rPr lang="en-US" altLang="ko-KR"/>
              <a:t>. </a:t>
            </a:r>
            <a:r>
              <a:rPr lang="ko-KR" altLang="en-US"/>
              <a:t>따라서 예측이 필요하다</a:t>
            </a:r>
            <a:endParaRPr lang="en-US" altLang="ko-KR"/>
          </a:p>
          <a:p>
            <a:pPr lvl="0">
              <a:defRPr/>
            </a:pPr>
            <a:endParaRPr lang="en-US" altLang="ko-KR" b="0" baseline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6FF005-DD8C-0784-6353-D8AC5D779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1AA53AF-75A9-4C5C-BF27-1947C6556382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en-US" altLang="ko-KR" b="0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1AA53AF-75A9-4C5C-BF27-1947C6556382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6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DAC3-D074-710C-4695-5EA63E87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00BB73-08F3-46A1-2B71-58190FC39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88FE87-4905-96CD-9F33-45A8A81C0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Forward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Reflected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Energy Joules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Standing Wave Ratio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Voltage Volts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Harmonic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Magnitude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Real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Imaginary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Magnitude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Real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Imaginary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Magnitude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Real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Imaginary </a:t>
            </a:r>
            <a:endParaRPr lang="en-US" altLang="ko-KR">
              <a:effectLst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DBCAFF-F682-B19B-FC6E-8CB45E582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A53AF-75A9-4C5C-BF27-1947C655638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7781B-3A67-E355-E2D7-D6114E83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D9EDDD3-E05A-D3E7-C4C4-FF1D2734C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C1C766-A5DC-AFA4-4B81-A8F8598EF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Forward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Reflected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Energy Joules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Standing Wave Ratio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Voltage Volts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Harmonic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Magnitude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Real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Imaginary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Magnitude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Real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Imaginary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Magnitude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Real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Imaginary </a:t>
            </a:r>
            <a:endParaRPr lang="en-US" altLang="ko-KR">
              <a:effectLst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65BF1E-45DE-8BA7-4AD6-12C20DDB0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A53AF-75A9-4C5C-BF27-1947C655638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5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A99F0-0B09-DBBC-37DA-F0A5EEA4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BDEE44B-97D6-0864-690F-6656ED69B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8FF6B1A-203D-2017-9EFF-283F85A02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Forward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Reflected Power Watts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Energy Joules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Standing Wave Ratio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Voltage Volts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Harmonic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Magnitude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Real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Impedance Imaginary Ohms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Magnitude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Real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Current Imaginary Amps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Magnitude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Phase Degrees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Real </a:t>
            </a:r>
            <a:endParaRPr lang="en-US" altLang="ko-KR">
              <a:effectLst/>
            </a:endParaRPr>
          </a:p>
          <a:p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F1 Gamma Reflection Coefficient Imaginary </a:t>
            </a:r>
            <a:endParaRPr lang="en-US" altLang="ko-KR">
              <a:effectLst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BB3291-6887-E6C8-9849-941567590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A53AF-75A9-4C5C-BF27-1947C655638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8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0BE14-AA22-1BAD-B7FD-D8E883E53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7A403B-69DD-9659-8B5F-6F0CE7CD0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63684F-6AE6-970D-82A7-CF488B53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CA55A8-FEF2-F350-44D3-4ACDBA91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9731CA-A355-3405-607B-0EEE89E0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1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99091A-AD91-A2BE-57D6-3A542468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BD47BF-78C6-A916-D6E3-D9094E9C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26C287-EF8E-7EF6-E0DC-9CCC0D2A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78D589-20D9-F7D6-9603-3D4C374D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6B2DDC-41AD-75CA-A4AC-4470ED68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42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9B78B00-A85A-39EB-9EED-2CBFD3D69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FDC61A-D424-029A-3524-49677418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5E21F9-F72A-913F-9759-7E6C513D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43F153-73D7-04D5-08A4-04E95AD5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A8281-920E-E139-D9D8-BA47D08F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80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1556792"/>
            <a:ext cx="10363200" cy="1217462"/>
          </a:xfrm>
        </p:spPr>
        <p:txBody>
          <a:bodyPr anchor="t">
            <a:normAutofit/>
          </a:bodyPr>
          <a:lstStyle>
            <a:lvl1pPr algn="ctr">
              <a:defRPr sz="3200" b="1" cap="none" baseline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560F-DFF5-4A0D-A740-06F25C28542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35360" y="2774322"/>
            <a:ext cx="115212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2"/>
          <p:cNvSpPr>
            <a:spLocks noGrp="1"/>
          </p:cNvSpPr>
          <p:nvPr>
            <p:ph idx="1"/>
          </p:nvPr>
        </p:nvSpPr>
        <p:spPr>
          <a:xfrm>
            <a:off x="2543605" y="4077072"/>
            <a:ext cx="7200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4626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360" y="144016"/>
            <a:ext cx="11521280" cy="62068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11521280" cy="5544616"/>
          </a:xfrm>
        </p:spPr>
        <p:txBody>
          <a:bodyPr>
            <a:normAutofit/>
          </a:bodyPr>
          <a:lstStyle>
            <a:lvl1pPr>
              <a:defRPr sz="20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35360" y="770330"/>
            <a:ext cx="115212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800533" y="6597352"/>
            <a:ext cx="273562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9FE8C8-7D3A-45CB-A026-BD17CF920FAB}" type="slidenum">
              <a:rPr lang="ko-KR" altLang="en-US" sz="1200" smtClean="0"/>
              <a:pPr/>
              <a:t>‹#›</a:t>
            </a:fld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02227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47861" y="6597352"/>
            <a:ext cx="273562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619FE8C8-7D3A-45CB-A026-BD17CF920FAB}" type="slidenum">
              <a:rPr lang="ko-KR" altLang="en-US" smtClean="0"/>
              <a:pPr algn="ctr"/>
              <a:t>‹#›</a:t>
            </a:fld>
            <a:endParaRPr lang="ko-KR" altLang="en-US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335360" y="692696"/>
            <a:ext cx="115212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4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7A8F56-715A-5D2B-658E-69FA7788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A45549-1B8C-180B-C725-7F8036F6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AC38C1-7935-25DE-74AD-F99995DC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22B45E-20EC-4726-3A65-5A4CFA1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43C854-1642-2152-BF92-21FE196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69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AF0A38-69F7-45F1-6378-552F0E4B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52DEC3-2135-1196-A448-580E6B82B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6EE73E-3CFC-21E6-052D-8F952633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A02F1D-E3E0-3D5C-7F62-B6E53C3B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EA97F7-BFC9-50E9-9267-82F6828D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2B4A0-D4A6-D62C-914A-2080A7CD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6EE2FD-0090-9466-13A4-C8D9F4EBA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F0794A-1ECC-A474-4CD1-FF8E3B7AE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578DFC-7AD4-6B9C-DD7A-7729CFA4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2425-0D51-AA86-97BD-0B0EAD2E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02D5B3-CD41-B6F4-6810-542F55DA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5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4C3A3-A991-48F5-7520-1DBE5627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365FE8-1695-EBD2-BF70-29C5AA57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D397D6-2238-AFD5-030B-D3E271D47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1791601-E0F1-7AC4-FB6C-07705EA52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CFAFBF4-5E8F-F86A-F2D5-FB1912632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56CD31-C79F-A33B-72FD-5CB035DF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3CCFB50-7CDA-D3D4-4C3A-BEFD012C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B8399E6-5B50-D07C-A8DD-178D2FDF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21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60144C-865E-7EAD-3718-5FE68980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EAF43A-91DF-AE00-EECD-89DD3379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36038C-FC7D-6CBF-E9EC-A8279900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650514-031F-C919-27BB-A7612D36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2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4FF6B22-D8A7-37C5-294C-577A9BBE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C5E9BF-B2D0-A95C-3C2A-21C755D0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3A64FE-A271-E20C-DAB8-13DE0093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8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EB5FD-7648-2AD6-2BE0-DE353B87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756EBA-332E-1D1C-150B-D528703B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29FD4E-231D-6AC8-7473-3712A600C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C95567-EFB0-2BCF-158E-0BC2D74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D6FB1F-E770-2EB7-986F-E13FEDDA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AF9B10-EAA0-B92E-E0A8-CF0156C5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7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DFFE6F-585A-6899-452B-9CEE0BEF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190B83-05AC-2E1F-8145-8FC35A3D6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1BD24E-0C8F-981E-307A-640FA10D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319CA5-9434-F374-392D-AB8645C2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D641A0-3A23-6F10-3739-3F21BCCC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0AEE57-F8F3-2A5D-76E5-9AB72BD7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8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5116C36-1A26-E031-3018-2403843C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6AF51A-EB44-CCE8-150C-D06676FB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68C550-5FC3-B462-CBBA-4D534B758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8B4E4-0C04-472C-9E96-059A4661F98D}" type="datetimeFigureOut">
              <a:rPr lang="ko-KR" altLang="en-US" smtClean="0"/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B1FCE5-5D1A-0101-38D8-E0203B61B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AFABDA-ECEA-B5C0-EF90-2983EF623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358D9-9BC9-4CD9-A0C1-6BBF745A88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0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minsights.com/industry-analysis/semiconductor-metrology-and-inspection-market" TargetMode="External"/><Relationship Id="rId2" Type="http://schemas.openxmlformats.org/officeDocument/2006/relationships/hyperlink" Target="http://physics.nist.gov/asd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dvantest.com/document/en/products/acs/rtdi/ACS_white_paper.pdf" TargetMode="External"/><Relationship Id="rId4" Type="http://schemas.openxmlformats.org/officeDocument/2006/relationships/hyperlink" Target="https://www.mckinsey.com/industries/semiconductors/our-insights/semiconductors-have-a-big-opportunity-but-barriers-to-scale-rema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www.gminsights.com/industry-analysis/semiconductor-metrology-and-inspection-marke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2938" y="1830163"/>
            <a:ext cx="11619441" cy="9220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Oxide Etch Rate Prediction Under Varying O</a:t>
            </a:r>
            <a:r>
              <a:rPr lang="en-US" baseline="-25000" dirty="0">
                <a:latin typeface="Calibri"/>
                <a:ea typeface="Calibri"/>
                <a:cs typeface="Calibri"/>
              </a:rPr>
              <a:t>2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Using Stepwise Forward Selection of Principal Components</a:t>
            </a:r>
            <a:endParaRPr lang="ko-KR" altLang="en-US" dirty="0">
              <a:ea typeface="맑은 고딕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774130" y="3429001"/>
            <a:ext cx="8642350" cy="2520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ko-KR" sz="2000">
                <a:ea typeface="맑은 고딕"/>
              </a:rPr>
              <a:t>Seunghyun Kim, </a:t>
            </a:r>
            <a:r>
              <a:rPr lang="ko-KR" altLang="en-US" sz="2000">
                <a:ea typeface="맑은 고딕"/>
              </a:rPr>
              <a:t>Haeun Roh</a:t>
            </a:r>
            <a:r>
              <a:rPr lang="en-US" altLang="ko-KR" sz="2000">
                <a:ea typeface="맑은 고딕"/>
              </a:rPr>
              <a:t>, Seonghoon Yoon</a:t>
            </a:r>
            <a:endParaRPr lang="ko-KR" altLang="en-US" sz="2000">
              <a:ea typeface="맑은 고딕"/>
            </a:endParaRPr>
          </a:p>
          <a:p>
            <a:pPr marL="0" indent="0" algn="ctr">
              <a:buNone/>
            </a:pPr>
            <a:endParaRPr lang="en-US" altLang="ko-KR" sz="2200"/>
          </a:p>
          <a:p>
            <a:pPr marL="0" indent="0" algn="ctr">
              <a:buNone/>
            </a:pPr>
            <a:r>
              <a:rPr lang="en-US" altLang="ko-KR" sz="1600">
                <a:ea typeface="맑은 고딕"/>
              </a:rPr>
              <a:t>Department of Chemical Engineering,</a:t>
            </a:r>
          </a:p>
          <a:p>
            <a:pPr marL="0" indent="0" algn="ctr">
              <a:buNone/>
            </a:pPr>
            <a:r>
              <a:rPr lang="en-US" altLang="ko-KR" sz="1600">
                <a:ea typeface="맑은 고딕"/>
              </a:rPr>
              <a:t>Sungkyunkwan University (SKKU)</a:t>
            </a:r>
          </a:p>
          <a:p>
            <a:pPr marL="0" indent="0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1800"/>
              <a:t>2026.01.27</a:t>
            </a:r>
            <a:endParaRPr lang="en-US" sz="180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225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B3398-9299-F11D-58A4-F0DF2BF74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12A8F-BA80-6D6B-4CA7-52EECF28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Approaches : Line-Ratio Selection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9969F-A7D9-1C3F-F853-DD4AD90754DB}"/>
              </a:ext>
            </a:extLst>
          </p:cNvPr>
          <p:cNvSpPr txBox="1"/>
          <p:nvPr/>
        </p:nvSpPr>
        <p:spPr>
          <a:xfrm>
            <a:off x="581866" y="1007211"/>
            <a:ext cx="850994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Selection of </a:t>
            </a:r>
            <a:r>
              <a:rPr lang="en-US" sz="1600" b="1">
                <a:latin typeface="맑은 고딕"/>
                <a:ea typeface="맑은 고딕"/>
              </a:rPr>
              <a:t>n</a:t>
            </a:r>
            <a:r>
              <a:rPr lang="en-US" sz="1600" b="1" baseline="-25000">
                <a:latin typeface="맑은 고딕"/>
                <a:ea typeface="맑은 고딕"/>
              </a:rPr>
              <a:t>e</a:t>
            </a:r>
            <a:r>
              <a:rPr lang="en-US" altLang="ko-KR" sz="1600" b="1">
                <a:latin typeface="Calibri"/>
                <a:ea typeface="맑은 고딕"/>
                <a:cs typeface="Calibri"/>
              </a:rPr>
              <a:t> and </a:t>
            </a:r>
            <a:r>
              <a:rPr lang="en-US" sz="1600" b="1">
                <a:latin typeface="맑은 고딕"/>
                <a:ea typeface="맑은 고딕"/>
              </a:rPr>
              <a:t>T</a:t>
            </a:r>
            <a:r>
              <a:rPr lang="en-US" sz="1600" b="1" baseline="-25000">
                <a:latin typeface="맑은 고딕"/>
                <a:ea typeface="맑은 고딕"/>
              </a:rPr>
              <a:t>e</a:t>
            </a:r>
            <a:r>
              <a:rPr lang="en-US" altLang="ko-KR" sz="1600" b="1">
                <a:latin typeface="Calibri"/>
                <a:ea typeface="맑은 고딕"/>
                <a:cs typeface="Calibri"/>
              </a:rPr>
              <a:t> sensitive line ratios</a:t>
            </a:r>
            <a:r>
              <a:rPr lang="en-US" sz="1600" b="1">
                <a:latin typeface="Calibri"/>
                <a:ea typeface="+mn-lt"/>
                <a:cs typeface="+mn-lt"/>
              </a:rPr>
              <a:t> </a:t>
            </a:r>
            <a:r>
              <a:rPr lang="en-US" altLang="ko-KR" sz="1600" b="1">
                <a:latin typeface="Calibri"/>
                <a:ea typeface="맑은 고딕"/>
                <a:cs typeface="Calibri"/>
              </a:rPr>
              <a:t>through ion probe</a:t>
            </a:r>
            <a:endParaRPr lang="en-US" sz="1600">
              <a:latin typeface="맑은 고딕"/>
              <a:ea typeface="맑은 고딕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07A199-E94D-B2AC-9ECA-DDA27B6621E3}"/>
              </a:ext>
            </a:extLst>
          </p:cNvPr>
          <p:cNvSpPr txBox="1"/>
          <p:nvPr/>
        </p:nvSpPr>
        <p:spPr>
          <a:xfrm>
            <a:off x="335360" y="5473274"/>
            <a:ext cx="113821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altLang="ko-KR" dirty="0">
                <a:latin typeface="Calibri"/>
                <a:ea typeface="맑은 고딕"/>
                <a:cs typeface="Calibri"/>
              </a:rPr>
              <a:t>A non-invasive diagnostic method to monitor the behavior of electron temperature (</a:t>
            </a:r>
            <a:r>
              <a:rPr lang="en-US" altLang="ko-KR" dirty="0" err="1">
                <a:latin typeface="Calibri"/>
                <a:ea typeface="맑은 고딕"/>
                <a:cs typeface="Calibri"/>
              </a:rPr>
              <a:t>T</a:t>
            </a:r>
            <a:r>
              <a:rPr lang="en-US" altLang="ko-KR" sz="1200" dirty="0" err="1">
                <a:latin typeface="Calibri"/>
                <a:ea typeface="맑은 고딕"/>
                <a:cs typeface="Calibri"/>
              </a:rPr>
              <a:t>e</a:t>
            </a:r>
            <a:r>
              <a:rPr lang="en-US" altLang="ko-KR" dirty="0">
                <a:latin typeface="Calibri"/>
                <a:ea typeface="맑은 고딕"/>
                <a:cs typeface="Calibri"/>
              </a:rPr>
              <a:t>) and electron density (n</a:t>
            </a:r>
            <a:r>
              <a:rPr lang="en-US" altLang="ko-KR" sz="1200" dirty="0">
                <a:latin typeface="Calibri"/>
                <a:ea typeface="맑은 고딕"/>
                <a:cs typeface="Calibri"/>
              </a:rPr>
              <a:t>e</a:t>
            </a:r>
            <a:r>
              <a:rPr lang="en-US" altLang="ko-KR" dirty="0">
                <a:latin typeface="Calibri"/>
                <a:ea typeface="맑은 고딕"/>
                <a:cs typeface="Calibri"/>
              </a:rPr>
              <a:t>) by calculating the intensity ratio (           ) of two </a:t>
            </a:r>
            <a:r>
              <a:rPr lang="en-US" altLang="ko-KR" dirty="0" err="1">
                <a:latin typeface="Calibri"/>
                <a:ea typeface="맑은 고딕"/>
                <a:cs typeface="Calibri"/>
              </a:rPr>
              <a:t>Ar</a:t>
            </a:r>
            <a:r>
              <a:rPr lang="en-US" altLang="ko-KR" dirty="0">
                <a:latin typeface="Calibri"/>
                <a:ea typeface="맑은 고딕"/>
                <a:cs typeface="Calibri"/>
              </a:rPr>
              <a:t> emission lines with different excitation energies.</a:t>
            </a:r>
          </a:p>
          <a:p>
            <a:pPr marL="285750" indent="-285750">
              <a:buFont typeface="Wingdings"/>
              <a:buChar char="ü"/>
            </a:pPr>
            <a:r>
              <a:rPr lang="en-US" altLang="ko-KR" dirty="0">
                <a:latin typeface="Calibri"/>
                <a:ea typeface="맑은 고딕"/>
                <a:cs typeface="Calibri"/>
              </a:rPr>
              <a:t>PCF validation identified the highest correlation between Slope per Intensity and Ion Probe data.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29A8A32B-0C68-071D-0329-DADCBC377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29165"/>
              </p:ext>
            </p:extLst>
          </p:nvPr>
        </p:nvGraphicFramePr>
        <p:xfrm>
          <a:off x="1661571" y="1525565"/>
          <a:ext cx="3810970" cy="363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970">
                  <a:extLst>
                    <a:ext uri="{9D8B030D-6E8A-4147-A177-3AD203B41FA5}">
                      <a16:colId xmlns:a16="http://schemas.microsoft.com/office/drawing/2014/main" val="2617632140"/>
                    </a:ext>
                  </a:extLst>
                </a:gridCol>
              </a:tblGrid>
              <a:tr h="351214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ko-KR" altLang="en-US" sz="2000">
                          <a:solidFill>
                            <a:schemeClr val="bg1"/>
                          </a:solidFill>
                          <a:latin typeface="Calibri"/>
                        </a:rPr>
                        <a:t>Ion Densit</a:t>
                      </a:r>
                      <a:r>
                        <a:rPr lang="ko-KR" altLang="en-US" sz="2000" b="1">
                          <a:solidFill>
                            <a:schemeClr val="bg1"/>
                          </a:solidFill>
                          <a:latin typeface="Calibri"/>
                        </a:rPr>
                        <a:t>y(</a:t>
                      </a:r>
                      <a:r>
                        <a:rPr lang="en-US" altLang="ko-KR" sz="2000" b="0" i="0" u="none" strike="noStrike" noProof="0">
                          <a:solidFill>
                            <a:schemeClr val="bg1"/>
                          </a:solidFill>
                          <a:latin typeface="Calibri"/>
                          <a:ea typeface="맑은 고딕"/>
                        </a:rPr>
                        <a:t>n</a:t>
                      </a:r>
                      <a:r>
                        <a:rPr lang="en-US" altLang="ko-KR" sz="2000" b="0" i="0" u="none" strike="noStrike" baseline="-25000" noProof="0">
                          <a:solidFill>
                            <a:schemeClr val="bg1"/>
                          </a:solidFill>
                          <a:latin typeface="Calibri"/>
                          <a:ea typeface="맑은 고딕"/>
                        </a:rPr>
                        <a:t>e</a:t>
                      </a:r>
                      <a:r>
                        <a:rPr lang="ko-KR" altLang="en-US" sz="2000">
                          <a:solidFill>
                            <a:schemeClr val="bg1"/>
                          </a:solidFill>
                          <a:latin typeface="Calibri"/>
                        </a:rPr>
                        <a:t>) Analysis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14040"/>
                  </a:ext>
                </a:extLst>
              </a:tr>
              <a:tr h="3241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r1 </a:t>
                      </a: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vs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Ion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Density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Calibri"/>
                        </a:rPr>
                        <a:t>Correlation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Calibri"/>
                        </a:rPr>
                        <a:t> : -0.92</a:t>
                      </a:r>
                    </a:p>
                    <a:p>
                      <a:pPr lvl="0" algn="ctr">
                        <a:buNone/>
                      </a:pPr>
                      <a:r>
                        <a:rPr lang="ko-KR" altLang="en-US" sz="18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Selected</a:t>
                      </a:r>
                      <a:r>
                        <a:rPr lang="ko-KR" altLang="en-US" sz="1800" b="1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ko-KR" sz="1800" b="1" i="0" u="none" strike="noStrike" noProof="0" dirty="0">
                          <a:solidFill>
                            <a:srgbClr val="002060"/>
                          </a:solidFill>
                          <a:latin typeface="Calibri"/>
                          <a:ea typeface="맑은 고딕"/>
                        </a:rPr>
                        <a:t>n</a:t>
                      </a:r>
                      <a:r>
                        <a:rPr lang="en-US" altLang="ko-KR" sz="1400" b="1" i="0" u="none" strike="noStrike" baseline="-25000" noProof="0" dirty="0">
                          <a:solidFill>
                            <a:srgbClr val="002060"/>
                          </a:solidFill>
                          <a:latin typeface="Calibri"/>
                          <a:ea typeface="맑은 고딕"/>
                        </a:rPr>
                        <a:t>e</a:t>
                      </a:r>
                      <a:r>
                        <a:rPr lang="ko-KR" altLang="en-US" sz="1800" b="1" dirty="0">
                          <a:solidFill>
                            <a:srgbClr val="002060"/>
                          </a:solidFill>
                          <a:latin typeface="Calibri"/>
                        </a:rPr>
                        <a:t> : (706.49/750.49)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71115"/>
                  </a:ext>
                </a:extLst>
              </a:tr>
            </a:tbl>
          </a:graphicData>
        </a:graphic>
      </p:graphicFrame>
      <p:pic>
        <p:nvPicPr>
          <p:cNvPr id="21" name="그림 20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8141B5-AAFE-B4CF-2656-00A71E80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0" t="5036" r="49774"/>
          <a:stretch>
            <a:fillRect/>
          </a:stretch>
        </p:blipFill>
        <p:spPr>
          <a:xfrm>
            <a:off x="2238014" y="2322002"/>
            <a:ext cx="2550580" cy="2014328"/>
          </a:xfrm>
          <a:prstGeom prst="rect">
            <a:avLst/>
          </a:prstGeom>
        </p:spPr>
      </p:pic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0495D215-39DD-3CB5-04ED-3F03FF132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04140"/>
              </p:ext>
            </p:extLst>
          </p:nvPr>
        </p:nvGraphicFramePr>
        <p:xfrm>
          <a:off x="6614571" y="1535862"/>
          <a:ext cx="3810970" cy="362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970">
                  <a:extLst>
                    <a:ext uri="{9D8B030D-6E8A-4147-A177-3AD203B41FA5}">
                      <a16:colId xmlns:a16="http://schemas.microsoft.com/office/drawing/2014/main" val="2617632140"/>
                    </a:ext>
                  </a:extLst>
                </a:gridCol>
              </a:tblGrid>
              <a:tr h="40877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ko-KR" altLang="en-US" sz="2000" b="1" err="1">
                          <a:solidFill>
                            <a:schemeClr val="bg1"/>
                          </a:solidFill>
                          <a:latin typeface="Calibri"/>
                        </a:rPr>
                        <a:t>Electron</a:t>
                      </a:r>
                      <a:r>
                        <a:rPr lang="ko-KR" altLang="en-US" sz="2000" b="1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ko-KR" altLang="en-US" sz="2000" b="1" err="1">
                          <a:solidFill>
                            <a:schemeClr val="bg1"/>
                          </a:solidFill>
                          <a:latin typeface="Calibri"/>
                        </a:rPr>
                        <a:t>Temperature</a:t>
                      </a:r>
                      <a:r>
                        <a:rPr lang="ko-KR" altLang="en-US" sz="2000" b="1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en-US" altLang="ko-KR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T</a:t>
                      </a:r>
                      <a:r>
                        <a:rPr lang="en-US" altLang="ko-KR" sz="2000" b="0" i="0" u="none" strike="noStrike" baseline="-25000" noProof="0" err="1">
                          <a:solidFill>
                            <a:schemeClr val="bg1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ko-KR" sz="2000" b="0" i="0" u="none" strike="noStrike" baseline="-25000" noProof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ko-KR" altLang="en-US" sz="2000" b="1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ko-K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14040"/>
                  </a:ext>
                </a:extLst>
              </a:tr>
              <a:tr h="32191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r2 </a:t>
                      </a: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vs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ko-KR" sz="18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T</a:t>
                      </a:r>
                      <a:r>
                        <a:rPr lang="en-US" altLang="ko-KR" sz="1800" b="1" i="0" u="none" strike="noStrike" baseline="-25000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ko-KR" sz="1800" b="1" i="0" u="none" strike="noStrike" baseline="-25000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Calibri"/>
                        </a:rPr>
                        <a:t>Correlation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Calibri"/>
                        </a:rPr>
                        <a:t> : -0.93</a:t>
                      </a:r>
                      <a:endParaRPr lang="ko-KR" dirty="0"/>
                    </a:p>
                    <a:p>
                      <a:pPr lvl="0" algn="ctr">
                        <a:buNone/>
                      </a:pPr>
                      <a:r>
                        <a:rPr lang="ko-KR" altLang="en-US" sz="18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Selected</a:t>
                      </a:r>
                      <a:r>
                        <a:rPr lang="ko-KR" altLang="en-US" sz="1800" b="1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ko-KR" sz="1800" b="1" i="0" u="none" strike="noStrike" noProof="0" dirty="0" err="1">
                          <a:solidFill>
                            <a:srgbClr val="002060"/>
                          </a:solidFill>
                          <a:latin typeface="Calibri"/>
                        </a:rPr>
                        <a:t>T</a:t>
                      </a:r>
                      <a:r>
                        <a:rPr lang="en-US" altLang="ko-KR" sz="1800" b="1" i="0" u="none" strike="noStrike" baseline="-25000" noProof="0" dirty="0" err="1">
                          <a:solidFill>
                            <a:srgbClr val="00206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ko-KR" sz="1800" b="1" i="0" u="none" strike="noStrike" baseline="-25000" noProof="0" dirty="0">
                          <a:solidFill>
                            <a:srgbClr val="002060"/>
                          </a:solidFill>
                          <a:latin typeface="Calibri"/>
                        </a:rPr>
                        <a:t>  </a:t>
                      </a:r>
                      <a:r>
                        <a:rPr lang="ko-KR" altLang="en-US" sz="1800" b="1" dirty="0">
                          <a:solidFill>
                            <a:srgbClr val="002060"/>
                          </a:solidFill>
                          <a:latin typeface="Calibri"/>
                        </a:rPr>
                        <a:t>: (763.26/738.29)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71115"/>
                  </a:ext>
                </a:extLst>
              </a:tr>
            </a:tbl>
          </a:graphicData>
        </a:graphic>
      </p:graphicFrame>
      <p:pic>
        <p:nvPicPr>
          <p:cNvPr id="28" name="그림 27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C124B9-90DA-28ED-6D07-CC21FEAA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29" t="4423" r="-10548" b="-76"/>
          <a:stretch>
            <a:fillRect/>
          </a:stretch>
        </p:blipFill>
        <p:spPr>
          <a:xfrm>
            <a:off x="7122155" y="2337509"/>
            <a:ext cx="3104044" cy="20143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6F8EF0-EE46-4BD1-A90C-28AF93D2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04" y="5808913"/>
            <a:ext cx="577929" cy="2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9E9AA-EAC8-C79B-0E02-B7F000866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903EB-B586-D37D-381C-D22D4FF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3895"/>
            <a:ext cx="11521280" cy="620688"/>
          </a:xfrm>
        </p:spPr>
        <p:txBody>
          <a:bodyPr>
            <a:normAutofit/>
          </a:bodyPr>
          <a:lstStyle/>
          <a:p>
            <a:r>
              <a:rPr lang="en-US" sz="2900" b="1">
                <a:solidFill>
                  <a:srgbClr val="0E2841"/>
                </a:solidFill>
                <a:ea typeface="Calibri"/>
                <a:cs typeface="Calibri"/>
              </a:rPr>
              <a:t>Approaches</a:t>
            </a:r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F99D067-8DC1-44B1-F2E9-C4C1FF55C763}"/>
              </a:ext>
            </a:extLst>
          </p:cNvPr>
          <p:cNvSpPr/>
          <p:nvPr/>
        </p:nvSpPr>
        <p:spPr>
          <a:xfrm>
            <a:off x="236545" y="1023257"/>
            <a:ext cx="6095159" cy="620688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</a:rPr>
              <a:t>VI </a:t>
            </a:r>
            <a:r>
              <a:rPr lang="ko-KR" altLang="en-US">
                <a:solidFill>
                  <a:schemeClr val="tx1"/>
                </a:solidFill>
                <a:latin typeface="Arial" panose="020B0604020202020204" pitchFamily="34" charset="0"/>
              </a:rPr>
              <a:t>기반 플라즈마 물리적 거동 프록시 변수 정의</a:t>
            </a:r>
            <a:endParaRPr lang="ko-KR" altLang="ko-K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EE5AB-5FE9-0283-3B26-8B3160946D6B}"/>
              </a:ext>
            </a:extLst>
          </p:cNvPr>
          <p:cNvSpPr txBox="1"/>
          <p:nvPr/>
        </p:nvSpPr>
        <p:spPr>
          <a:xfrm>
            <a:off x="6929628" y="853980"/>
            <a:ext cx="488845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600" b="1" dirty="0">
                <a:ea typeface="+mn-lt"/>
                <a:cs typeface="+mn-lt"/>
              </a:rPr>
              <a:t>R</a:t>
            </a:r>
            <a:r>
              <a:rPr lang="en-US" sz="1600" b="1" baseline="30000" dirty="0">
                <a:ea typeface="+mn-lt"/>
                <a:cs typeface="+mn-lt"/>
              </a:rPr>
              <a:t>2 </a:t>
            </a:r>
            <a:r>
              <a:rPr lang="en-US" altLang="ko-KR" sz="1600" b="1" dirty="0">
                <a:latin typeface="Calibri"/>
                <a:ea typeface="+mn-lt"/>
                <a:cs typeface="Calibri"/>
              </a:rPr>
              <a:t>Comparison</a:t>
            </a:r>
            <a:r>
              <a:rPr lang="en-US" altLang="ko-KR" sz="1600" b="1" dirty="0">
                <a:latin typeface="Calibri"/>
                <a:ea typeface="맑은 고딕"/>
                <a:cs typeface="Calibri"/>
              </a:rPr>
              <a:t> for Different Ion Flux Approximation</a:t>
            </a:r>
          </a:p>
        </p:txBody>
      </p:sp>
      <p:pic>
        <p:nvPicPr>
          <p:cNvPr id="9" name="그림 8" descr="텍스트, 스크린샷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FD5FFC-2632-2E1F-971B-7D141BCE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369" y="1297494"/>
            <a:ext cx="4572972" cy="2514151"/>
          </a:xfrm>
          <a:prstGeom prst="rect">
            <a:avLst/>
          </a:prstGeom>
        </p:spPr>
      </p:pic>
      <p:grpSp>
        <p:nvGrpSpPr>
          <p:cNvPr id="72" name="그룹 71">
            <a:extLst>
              <a:ext uri="{FF2B5EF4-FFF2-40B4-BE49-F238E27FC236}">
                <a16:creationId xmlns:a16="http://schemas.microsoft.com/office/drawing/2014/main" id="{1E5468A7-5294-7ACB-6977-9EFE3BE59B70}"/>
              </a:ext>
            </a:extLst>
          </p:cNvPr>
          <p:cNvGrpSpPr/>
          <p:nvPr/>
        </p:nvGrpSpPr>
        <p:grpSpPr>
          <a:xfrm>
            <a:off x="6645312" y="4101046"/>
            <a:ext cx="5901860" cy="2312014"/>
            <a:chOff x="184628" y="2666579"/>
            <a:chExt cx="7881690" cy="2959224"/>
          </a:xfrm>
        </p:grpSpPr>
        <p:sp>
          <p:nvSpPr>
            <p:cNvPr id="40" name="원통형 39">
              <a:extLst>
                <a:ext uri="{FF2B5EF4-FFF2-40B4-BE49-F238E27FC236}">
                  <a16:creationId xmlns:a16="http://schemas.microsoft.com/office/drawing/2014/main" id="{3ACB9A3E-AF7C-5302-B6FA-794853E77DFD}"/>
                </a:ext>
              </a:extLst>
            </p:cNvPr>
            <p:cNvSpPr/>
            <p:nvPr/>
          </p:nvSpPr>
          <p:spPr>
            <a:xfrm>
              <a:off x="2832570" y="4563956"/>
              <a:ext cx="3960440" cy="1061847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1" name="현 40">
              <a:extLst>
                <a:ext uri="{FF2B5EF4-FFF2-40B4-BE49-F238E27FC236}">
                  <a16:creationId xmlns:a16="http://schemas.microsoft.com/office/drawing/2014/main" id="{76838A72-C88A-B4F3-98BE-B18B70A5B8DF}"/>
                </a:ext>
              </a:extLst>
            </p:cNvPr>
            <p:cNvSpPr/>
            <p:nvPr/>
          </p:nvSpPr>
          <p:spPr>
            <a:xfrm>
              <a:off x="2838310" y="4544722"/>
              <a:ext cx="4098716" cy="550157"/>
            </a:xfrm>
            <a:prstGeom prst="chord">
              <a:avLst/>
            </a:prstGeom>
            <a:solidFill>
              <a:srgbClr val="CCC1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9BC313-1693-2402-5F01-4EBCCE7F2CC4}"/>
                </a:ext>
              </a:extLst>
            </p:cNvPr>
            <p:cNvSpPr txBox="1"/>
            <p:nvPr/>
          </p:nvSpPr>
          <p:spPr>
            <a:xfrm>
              <a:off x="184628" y="4439252"/>
              <a:ext cx="2672185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/>
                <a:t>② Spontaneous reaction</a:t>
              </a:r>
              <a:endParaRPr lang="ko-KR" altLang="en-US" sz="1200" b="1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E7B5D69-E599-BFEA-6FCF-B17E5949F27C}"/>
                </a:ext>
              </a:extLst>
            </p:cNvPr>
            <p:cNvGrpSpPr/>
            <p:nvPr/>
          </p:nvGrpSpPr>
          <p:grpSpPr>
            <a:xfrm>
              <a:off x="3090926" y="3506069"/>
              <a:ext cx="432048" cy="543476"/>
              <a:chOff x="856943" y="2535406"/>
              <a:chExt cx="620923" cy="653547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76725A7B-7A8F-72F8-8E3E-50DF964EAAAC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B63970-0F68-EF04-4E2D-E99D847ACEC2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19851892-CF65-2E87-5326-2706E19E6795}"/>
                </a:ext>
              </a:extLst>
            </p:cNvPr>
            <p:cNvGrpSpPr/>
            <p:nvPr/>
          </p:nvGrpSpPr>
          <p:grpSpPr>
            <a:xfrm>
              <a:off x="5802677" y="3564768"/>
              <a:ext cx="432048" cy="543476"/>
              <a:chOff x="856943" y="2535406"/>
              <a:chExt cx="620923" cy="653547"/>
            </a:xfrm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71BC01A8-83FA-3AA9-F864-5ABECDE5534B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B913D75-4C75-439F-C232-55274B7F41BE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EA1E79FC-295B-49D9-0D70-B9333A801683}"/>
                </a:ext>
              </a:extLst>
            </p:cNvPr>
            <p:cNvGrpSpPr/>
            <p:nvPr/>
          </p:nvGrpSpPr>
          <p:grpSpPr>
            <a:xfrm>
              <a:off x="4567935" y="3553102"/>
              <a:ext cx="432048" cy="543476"/>
              <a:chOff x="856943" y="2535406"/>
              <a:chExt cx="620923" cy="653547"/>
            </a:xfrm>
          </p:grpSpPr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5BF64FC0-D075-0F20-83FF-F9BA81D0F150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EE5F57D-27CF-4BD9-0B36-0C810FD62B5D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DB728DDD-89FF-0BC2-AED0-7B14E5693D1B}"/>
                </a:ext>
              </a:extLst>
            </p:cNvPr>
            <p:cNvGrpSpPr/>
            <p:nvPr/>
          </p:nvGrpSpPr>
          <p:grpSpPr>
            <a:xfrm>
              <a:off x="3755046" y="3819903"/>
              <a:ext cx="441218" cy="509825"/>
              <a:chOff x="1664926" y="2506020"/>
              <a:chExt cx="441218" cy="509825"/>
            </a:xfrm>
          </p:grpSpPr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3DC671B4-2AF3-A1EC-C089-3C7F15A36340}"/>
                  </a:ext>
                </a:extLst>
              </p:cNvPr>
              <p:cNvSpPr/>
              <p:nvPr/>
            </p:nvSpPr>
            <p:spPr>
              <a:xfrm>
                <a:off x="1690288" y="2506020"/>
                <a:ext cx="300626" cy="30712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01BBBC-1245-3F20-37CD-989A53E4CB9B}"/>
                  </a:ext>
                </a:extLst>
              </p:cNvPr>
              <p:cNvSpPr txBox="1"/>
              <p:nvPr/>
            </p:nvSpPr>
            <p:spPr>
              <a:xfrm>
                <a:off x="1664926" y="2543125"/>
                <a:ext cx="441218" cy="472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900"/>
                  <a:t>CFₓ⁺</a:t>
                </a:r>
                <a:endParaRPr lang="ko-KR" altLang="en-US" sz="900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B0BA2D76-9D7C-17B4-5521-1AA789D9CC5B}"/>
                </a:ext>
              </a:extLst>
            </p:cNvPr>
            <p:cNvGrpSpPr/>
            <p:nvPr/>
          </p:nvGrpSpPr>
          <p:grpSpPr>
            <a:xfrm>
              <a:off x="5127656" y="3843454"/>
              <a:ext cx="441218" cy="509825"/>
              <a:chOff x="1664926" y="2506020"/>
              <a:chExt cx="441218" cy="509825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4525D752-9748-FFF8-175D-768D95015DD3}"/>
                  </a:ext>
                </a:extLst>
              </p:cNvPr>
              <p:cNvSpPr/>
              <p:nvPr/>
            </p:nvSpPr>
            <p:spPr>
              <a:xfrm>
                <a:off x="1690288" y="2506020"/>
                <a:ext cx="300626" cy="30712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2A17DF-600A-9224-250D-EAF9A0BD8317}"/>
                  </a:ext>
                </a:extLst>
              </p:cNvPr>
              <p:cNvSpPr txBox="1"/>
              <p:nvPr/>
            </p:nvSpPr>
            <p:spPr>
              <a:xfrm>
                <a:off x="1664926" y="2543125"/>
                <a:ext cx="441218" cy="472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900"/>
                  <a:t>CFₓ⁺</a:t>
                </a:r>
                <a:endParaRPr lang="ko-KR" altLang="en-US" sz="900"/>
              </a:p>
            </p:txBody>
          </p:sp>
        </p:grp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C5DA7443-45E3-46EC-DABA-6BCF0525D6C8}"/>
                </a:ext>
              </a:extLst>
            </p:cNvPr>
            <p:cNvCxnSpPr/>
            <p:nvPr/>
          </p:nvCxnSpPr>
          <p:spPr>
            <a:xfrm>
              <a:off x="3270915" y="3871899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C3D1095C-15CF-414C-CA3D-84C0ACDBFCC0}"/>
                </a:ext>
              </a:extLst>
            </p:cNvPr>
            <p:cNvCxnSpPr/>
            <p:nvPr/>
          </p:nvCxnSpPr>
          <p:spPr>
            <a:xfrm>
              <a:off x="4728737" y="3895902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61F3F43D-2D22-EC5A-5CA1-2CED6A1ACA5A}"/>
                </a:ext>
              </a:extLst>
            </p:cNvPr>
            <p:cNvCxnSpPr/>
            <p:nvPr/>
          </p:nvCxnSpPr>
          <p:spPr>
            <a:xfrm>
              <a:off x="6018701" y="3969803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E5778B87-134E-00ED-5061-C4D3419E5B8A}"/>
                </a:ext>
              </a:extLst>
            </p:cNvPr>
            <p:cNvCxnSpPr>
              <a:cxnSpLocks/>
            </p:cNvCxnSpPr>
            <p:nvPr/>
          </p:nvCxnSpPr>
          <p:spPr>
            <a:xfrm>
              <a:off x="3930721" y="4168975"/>
              <a:ext cx="0" cy="369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DE2F4EC9-498B-85D8-D48F-3066B5D8C63A}"/>
                </a:ext>
              </a:extLst>
            </p:cNvPr>
            <p:cNvCxnSpPr>
              <a:cxnSpLocks/>
            </p:cNvCxnSpPr>
            <p:nvPr/>
          </p:nvCxnSpPr>
          <p:spPr>
            <a:xfrm>
              <a:off x="5303870" y="4168975"/>
              <a:ext cx="0" cy="369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44C266-E839-7C07-954C-63874746F5F5}"/>
                </a:ext>
              </a:extLst>
            </p:cNvPr>
            <p:cNvSpPr txBox="1"/>
            <p:nvPr/>
          </p:nvSpPr>
          <p:spPr>
            <a:xfrm>
              <a:off x="1262521" y="3617179"/>
              <a:ext cx="1875825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/>
                <a:t>① Ion-enhanced</a:t>
              </a:r>
              <a:endParaRPr lang="ko-KR" altLang="en-US" sz="1200" b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D6B695-452F-E6F3-D237-623D2AF54685}"/>
                </a:ext>
              </a:extLst>
            </p:cNvPr>
            <p:cNvSpPr txBox="1"/>
            <p:nvPr/>
          </p:nvSpPr>
          <p:spPr>
            <a:xfrm>
              <a:off x="5982665" y="3836527"/>
              <a:ext cx="2083653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/>
                <a:t>③ Physical sputter</a:t>
              </a:r>
              <a:endParaRPr lang="ko-KR" altLang="en-US" sz="1200" b="1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3AD848-49FB-18E2-B737-0DEF4B291E8C}"/>
                </a:ext>
              </a:extLst>
            </p:cNvPr>
            <p:cNvSpPr txBox="1"/>
            <p:nvPr/>
          </p:nvSpPr>
          <p:spPr>
            <a:xfrm>
              <a:off x="728829" y="2666579"/>
              <a:ext cx="5253836" cy="748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sz="1600" b="1" dirty="0"/>
                <a:t>Surface Kinetics in Fluorine‐Based Plasma Etching</a:t>
              </a:r>
              <a:endPara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7097DD68-64DE-D4D4-F477-7CC669EDC0A3}"/>
                </a:ext>
              </a:extLst>
            </p:cNvPr>
            <p:cNvGrpSpPr/>
            <p:nvPr/>
          </p:nvGrpSpPr>
          <p:grpSpPr>
            <a:xfrm>
              <a:off x="208873" y="4771541"/>
              <a:ext cx="2616396" cy="557518"/>
              <a:chOff x="239238" y="4645612"/>
              <a:chExt cx="2616396" cy="557518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0201DF-01E9-A100-B293-1F35289FBDB5}"/>
                  </a:ext>
                </a:extLst>
              </p:cNvPr>
              <p:cNvSpPr txBox="1"/>
              <p:nvPr/>
            </p:nvSpPr>
            <p:spPr>
              <a:xfrm>
                <a:off x="239238" y="4645612"/>
                <a:ext cx="2479682" cy="31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ko-KR" sz="1000" i="1" dirty="0">
                    <a:effectLst/>
                    <a:latin typeface="KaTeX_Math"/>
                  </a:rPr>
                  <a:t>SiO</a:t>
                </a:r>
                <a:r>
                  <a:rPr lang="pt-BR" altLang="ko-KR" sz="1000" baseline="-25000" dirty="0">
                    <a:effectLst/>
                  </a:rPr>
                  <a:t>2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s</a:t>
                </a:r>
                <a:r>
                  <a:rPr lang="pt-BR" altLang="ko-KR" sz="1000" dirty="0">
                    <a:effectLst/>
                  </a:rPr>
                  <a:t>)​+4</a:t>
                </a:r>
                <a:r>
                  <a:rPr lang="pt-BR" altLang="ko-KR" sz="1000" i="1" dirty="0">
                    <a:effectLst/>
                    <a:latin typeface="KaTeX_Math"/>
                  </a:rPr>
                  <a:t>F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g</a:t>
                </a:r>
                <a:r>
                  <a:rPr lang="pt-BR" altLang="ko-KR" sz="1000" dirty="0">
                    <a:effectLst/>
                  </a:rPr>
                  <a:t>)​→</a:t>
                </a:r>
                <a:r>
                  <a:rPr lang="pt-BR" altLang="ko-KR" sz="1000" i="1" dirty="0">
                    <a:effectLst/>
                    <a:latin typeface="KaTeX_Math"/>
                  </a:rPr>
                  <a:t>SiF</a:t>
                </a:r>
                <a:r>
                  <a:rPr lang="pt-BR" altLang="ko-KR" sz="1000" baseline="-25000" dirty="0">
                    <a:effectLst/>
                  </a:rPr>
                  <a:t>4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g</a:t>
                </a:r>
                <a:r>
                  <a:rPr lang="pt-BR" altLang="ko-KR" sz="1000" dirty="0">
                    <a:effectLst/>
                  </a:rPr>
                  <a:t>)​+</a:t>
                </a:r>
                <a:r>
                  <a:rPr lang="pt-BR" altLang="ko-KR" sz="1000" i="1" dirty="0">
                    <a:effectLst/>
                    <a:latin typeface="KaTeX_Math"/>
                  </a:rPr>
                  <a:t>O</a:t>
                </a:r>
                <a:r>
                  <a:rPr lang="pt-BR" altLang="ko-KR" sz="1000" b="0" i="0" baseline="-25000" dirty="0">
                    <a:solidFill>
                      <a:srgbClr val="303030"/>
                    </a:solidFill>
                    <a:effectLst/>
                    <a:latin typeface="KaTeX_Main"/>
                  </a:rPr>
                  <a:t>2</a:t>
                </a:r>
                <a:r>
                  <a:rPr lang="pt-BR" altLang="ko-KR" sz="1000" b="0" i="0" dirty="0">
                    <a:solidFill>
                      <a:srgbClr val="303030"/>
                    </a:solidFill>
                    <a:effectLst/>
                    <a:latin typeface="KaTeX_Main"/>
                  </a:rPr>
                  <a:t>(</a:t>
                </a:r>
                <a:r>
                  <a:rPr lang="pt-BR" altLang="ko-KR" sz="1000" b="0" i="1" dirty="0">
                    <a:solidFill>
                      <a:srgbClr val="303030"/>
                    </a:solidFill>
                    <a:effectLst/>
                    <a:latin typeface="KaTeX_Math"/>
                  </a:rPr>
                  <a:t>g</a:t>
                </a:r>
                <a:r>
                  <a:rPr lang="pt-BR" altLang="ko-KR" sz="1000" b="0" i="0" dirty="0">
                    <a:solidFill>
                      <a:srgbClr val="303030"/>
                    </a:solidFill>
                    <a:effectLst/>
                    <a:latin typeface="KaTeX_Main"/>
                  </a:rPr>
                  <a:t>)​</a:t>
                </a:r>
                <a:endParaRPr lang="ko-KR" altLang="en-US" sz="10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FE404E8-A746-FB1C-CA58-618166D00B5E}"/>
                  </a:ext>
                </a:extLst>
              </p:cNvPr>
              <p:cNvSpPr txBox="1"/>
              <p:nvPr/>
            </p:nvSpPr>
            <p:spPr>
              <a:xfrm>
                <a:off x="246540" y="4887983"/>
                <a:ext cx="2609094" cy="31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ko-KR" sz="1000" i="1">
                    <a:effectLst/>
                    <a:latin typeface="KaTeX_Math"/>
                  </a:rPr>
                  <a:t>Si</a:t>
                </a:r>
                <a:r>
                  <a:rPr lang="pt-BR" altLang="ko-KR" sz="1000" baseline="-25000">
                    <a:effectLst/>
                  </a:rPr>
                  <a:t>3​</a:t>
                </a:r>
                <a:r>
                  <a:rPr lang="pt-BR" altLang="ko-KR" sz="1000" i="1">
                    <a:effectLst/>
                    <a:latin typeface="KaTeX_Math"/>
                  </a:rPr>
                  <a:t>N</a:t>
                </a:r>
                <a:r>
                  <a:rPr lang="pt-BR" altLang="ko-KR" sz="1000" baseline="-25000">
                    <a:effectLst/>
                  </a:rPr>
                  <a:t>4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s</a:t>
                </a:r>
                <a:r>
                  <a:rPr lang="pt-BR" altLang="ko-KR" sz="1000">
                    <a:effectLst/>
                  </a:rPr>
                  <a:t>)​+12</a:t>
                </a:r>
                <a:r>
                  <a:rPr lang="pt-BR" altLang="ko-KR" sz="1000" i="1">
                    <a:effectLst/>
                    <a:latin typeface="KaTeX_Math"/>
                  </a:rPr>
                  <a:t>F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g</a:t>
                </a:r>
                <a:r>
                  <a:rPr lang="pt-BR" altLang="ko-KR" sz="1000">
                    <a:effectLst/>
                  </a:rPr>
                  <a:t>)​→3</a:t>
                </a:r>
                <a:r>
                  <a:rPr lang="pt-BR" altLang="ko-KR" sz="1000" i="1">
                    <a:effectLst/>
                    <a:latin typeface="KaTeX_Math"/>
                  </a:rPr>
                  <a:t>SiF</a:t>
                </a:r>
                <a:r>
                  <a:rPr lang="pt-BR" altLang="ko-KR" sz="1000" baseline="-25000">
                    <a:effectLst/>
                  </a:rPr>
                  <a:t>4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g</a:t>
                </a:r>
                <a:r>
                  <a:rPr lang="pt-BR" altLang="ko-KR" sz="1000">
                    <a:effectLst/>
                  </a:rPr>
                  <a:t>)​+2</a:t>
                </a:r>
                <a:r>
                  <a:rPr lang="pt-BR" altLang="ko-KR" sz="1000" i="1">
                    <a:effectLst/>
                    <a:latin typeface="KaTeX_Math"/>
                  </a:rPr>
                  <a:t>N</a:t>
                </a:r>
                <a:r>
                  <a:rPr lang="pt-BR" altLang="ko-KR" sz="1000" b="0" i="0" baseline="-25000">
                    <a:solidFill>
                      <a:srgbClr val="303030"/>
                    </a:solidFill>
                    <a:effectLst/>
                    <a:latin typeface="KaTeX_Main"/>
                  </a:rPr>
                  <a:t>2</a:t>
                </a:r>
                <a:r>
                  <a:rPr lang="pt-BR" altLang="ko-KR" sz="1000" b="0" i="0">
                    <a:solidFill>
                      <a:srgbClr val="303030"/>
                    </a:solidFill>
                    <a:effectLst/>
                    <a:latin typeface="KaTeX_Main"/>
                  </a:rPr>
                  <a:t>(</a:t>
                </a:r>
                <a:r>
                  <a:rPr lang="pt-BR" altLang="ko-KR" sz="1000" b="0" i="1">
                    <a:solidFill>
                      <a:srgbClr val="303030"/>
                    </a:solidFill>
                    <a:effectLst/>
                    <a:latin typeface="KaTeX_Math"/>
                  </a:rPr>
                  <a:t>g</a:t>
                </a:r>
                <a:r>
                  <a:rPr lang="pt-BR" altLang="ko-KR" sz="1000" b="0" i="0">
                    <a:solidFill>
                      <a:srgbClr val="303030"/>
                    </a:solidFill>
                    <a:effectLst/>
                    <a:latin typeface="KaTeX_Main"/>
                  </a:rPr>
                  <a:t>)​</a:t>
                </a:r>
                <a:endParaRPr lang="ko-KR" altLang="en-US" sz="1000"/>
              </a:p>
            </p:txBody>
          </p:sp>
        </p:grp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C04A534-7DED-A8D9-A1B2-2DF0FBF6C558}"/>
              </a:ext>
            </a:extLst>
          </p:cNvPr>
          <p:cNvSpPr/>
          <p:nvPr/>
        </p:nvSpPr>
        <p:spPr>
          <a:xfrm>
            <a:off x="70884" y="1925674"/>
            <a:ext cx="6755127" cy="36800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Voltage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: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Ion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energy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(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Bombardment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)</a:t>
            </a:r>
            <a:endParaRPr lang="ko-KR" altLang="en-US" sz="1900" dirty="0">
              <a:latin typeface="Calibri"/>
              <a:ea typeface="맑은 고딕" panose="020B0503020000020004" pitchFamily="34" charset="-127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Phase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: Energy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transfer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efficiency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(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Capacitive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/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Inductive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Impedence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(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Z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=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V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/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I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) &amp;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Current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: </a:t>
            </a:r>
            <a:r>
              <a:rPr lang="en-US" altLang="ko-KR" sz="1900" dirty="0">
                <a:latin typeface="Calibri"/>
                <a:ea typeface="맑은 고딕"/>
                <a:cs typeface="Calibri"/>
              </a:rPr>
              <a:t>RF power coupling efficiency</a:t>
            </a:r>
          </a:p>
          <a:p>
            <a:pPr marL="285750" indent="-285750">
              <a:buFont typeface="Arial"/>
              <a:buChar char="•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Combination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of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parameters</a:t>
            </a:r>
            <a:endParaRPr lang="ko-KR" altLang="en-US" sz="1900" dirty="0">
              <a:latin typeface="Calibri"/>
              <a:ea typeface="맑은 고딕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ko-KR" altLang="en-US" sz="1900" b="1" dirty="0" err="1">
                <a:latin typeface="Calibri"/>
                <a:ea typeface="맑은 고딕"/>
                <a:cs typeface="Calibri"/>
              </a:rPr>
              <a:t>CouplingEfficiency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= 1-(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Reflected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/Power)</a:t>
            </a:r>
          </a:p>
          <a:p>
            <a:pPr marL="742950" lvl="1" indent="-285750">
              <a:buFont typeface="Courier New"/>
              <a:buChar char="o"/>
            </a:pPr>
            <a:r>
              <a:rPr lang="ko-KR" altLang="en-US" sz="1900" b="1" dirty="0" err="1">
                <a:latin typeface="Calibri"/>
                <a:ea typeface="맑은 고딕"/>
                <a:cs typeface="Calibri"/>
              </a:rPr>
              <a:t>EffectivePower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=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Voltage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/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Real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Ohm</a:t>
            </a:r>
            <a:endParaRPr lang="ko-KR" altLang="en-US" sz="1900" dirty="0">
              <a:latin typeface="Calibri"/>
              <a:ea typeface="맑은 고딕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Voltage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 * </a:t>
            </a: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Current</a:t>
            </a:r>
            <a:endParaRPr lang="ko-KR" altLang="en-US" sz="1900" dirty="0">
              <a:latin typeface="Calibri"/>
              <a:ea typeface="맑은 고딕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ko-KR" altLang="en-US" sz="1900" dirty="0" err="1">
                <a:latin typeface="Calibri"/>
                <a:ea typeface="맑은 고딕"/>
                <a:cs typeface="Calibri"/>
              </a:rPr>
              <a:t>Voltage</a:t>
            </a:r>
            <a:r>
              <a:rPr lang="ko-KR" altLang="en-US" sz="1900" dirty="0">
                <a:latin typeface="Calibri"/>
                <a:ea typeface="맑은 고딕"/>
                <a:cs typeface="Calibri"/>
              </a:rPr>
              <a:t> * </a:t>
            </a:r>
            <a:endParaRPr lang="ko-KR" sz="1900" dirty="0">
              <a:latin typeface="Calibri"/>
              <a:ea typeface="맑은 고딕"/>
              <a:cs typeface="Calibri"/>
            </a:endParaRPr>
          </a:p>
        </p:txBody>
      </p:sp>
      <p:pic>
        <p:nvPicPr>
          <p:cNvPr id="6" name="그림 5" descr="폰트, 타이포그래피, 상징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E46FFD-2960-50C5-727A-12BDA376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07" y="4650933"/>
            <a:ext cx="1146842" cy="291068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83B7E7C9-135B-D6EE-17CB-40DEACE46FF1}"/>
              </a:ext>
            </a:extLst>
          </p:cNvPr>
          <p:cNvGrpSpPr/>
          <p:nvPr/>
        </p:nvGrpSpPr>
        <p:grpSpPr>
          <a:xfrm>
            <a:off x="541697" y="4350950"/>
            <a:ext cx="5901860" cy="2312014"/>
            <a:chOff x="184628" y="2666579"/>
            <a:chExt cx="7881690" cy="2959224"/>
          </a:xfrm>
        </p:grpSpPr>
        <p:sp>
          <p:nvSpPr>
            <p:cNvPr id="5" name="원통형 4">
              <a:extLst>
                <a:ext uri="{FF2B5EF4-FFF2-40B4-BE49-F238E27FC236}">
                  <a16:creationId xmlns:a16="http://schemas.microsoft.com/office/drawing/2014/main" id="{CE483660-142B-BCF0-521E-FFF30172611F}"/>
                </a:ext>
              </a:extLst>
            </p:cNvPr>
            <p:cNvSpPr/>
            <p:nvPr/>
          </p:nvSpPr>
          <p:spPr>
            <a:xfrm>
              <a:off x="2832570" y="4563956"/>
              <a:ext cx="3960440" cy="1061847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" name="현 7">
              <a:extLst>
                <a:ext uri="{FF2B5EF4-FFF2-40B4-BE49-F238E27FC236}">
                  <a16:creationId xmlns:a16="http://schemas.microsoft.com/office/drawing/2014/main" id="{256C7FE6-F1E9-AAAA-D402-F1A9BFE76BF0}"/>
                </a:ext>
              </a:extLst>
            </p:cNvPr>
            <p:cNvSpPr/>
            <p:nvPr/>
          </p:nvSpPr>
          <p:spPr>
            <a:xfrm>
              <a:off x="2838310" y="4544722"/>
              <a:ext cx="4098716" cy="550157"/>
            </a:xfrm>
            <a:prstGeom prst="chord">
              <a:avLst/>
            </a:prstGeom>
            <a:solidFill>
              <a:srgbClr val="CCC1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2E5966-0F54-1100-E8F4-CE91AAA5D412}"/>
                </a:ext>
              </a:extLst>
            </p:cNvPr>
            <p:cNvSpPr txBox="1"/>
            <p:nvPr/>
          </p:nvSpPr>
          <p:spPr>
            <a:xfrm>
              <a:off x="184628" y="4439252"/>
              <a:ext cx="2672185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/>
                <a:t>② Spontaneous reaction</a:t>
              </a:r>
              <a:endParaRPr lang="ko-KR" altLang="en-US" sz="1200" b="1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8B895E7-5C2B-5B86-B9DA-DFC70FA2D55F}"/>
                </a:ext>
              </a:extLst>
            </p:cNvPr>
            <p:cNvGrpSpPr/>
            <p:nvPr/>
          </p:nvGrpSpPr>
          <p:grpSpPr>
            <a:xfrm>
              <a:off x="3090926" y="3506069"/>
              <a:ext cx="432048" cy="543476"/>
              <a:chOff x="856943" y="2535406"/>
              <a:chExt cx="620923" cy="653547"/>
            </a:xfrm>
          </p:grpSpPr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F63E2EDD-24C6-898E-E7F4-69A3926027EF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94A50F-6F9D-1755-0BD5-AC53A0820010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64B5D9B-89A8-3CBD-CCF1-387AABE3B992}"/>
                </a:ext>
              </a:extLst>
            </p:cNvPr>
            <p:cNvGrpSpPr/>
            <p:nvPr/>
          </p:nvGrpSpPr>
          <p:grpSpPr>
            <a:xfrm>
              <a:off x="5802677" y="3564768"/>
              <a:ext cx="432048" cy="543476"/>
              <a:chOff x="856943" y="2535406"/>
              <a:chExt cx="620923" cy="653547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64D60F8-6DFA-A00A-4E16-1EEB58406A00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DF0A55-4B3B-0829-8676-02E2730BF057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DDFB51B-A46F-318A-1DFE-55DF79434FF9}"/>
                </a:ext>
              </a:extLst>
            </p:cNvPr>
            <p:cNvGrpSpPr/>
            <p:nvPr/>
          </p:nvGrpSpPr>
          <p:grpSpPr>
            <a:xfrm>
              <a:off x="4567935" y="3553102"/>
              <a:ext cx="432048" cy="543476"/>
              <a:chOff x="856943" y="2535406"/>
              <a:chExt cx="620923" cy="653547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2A06760F-348C-48FA-4FC5-A17AF8A6C4C3}"/>
                  </a:ext>
                </a:extLst>
              </p:cNvPr>
              <p:cNvSpPr/>
              <p:nvPr/>
            </p:nvSpPr>
            <p:spPr>
              <a:xfrm>
                <a:off x="899592" y="2535406"/>
                <a:ext cx="432048" cy="36933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B816AE-4186-472F-C53E-255F30560FA4}"/>
                  </a:ext>
                </a:extLst>
              </p:cNvPr>
              <p:cNvSpPr txBox="1"/>
              <p:nvPr/>
            </p:nvSpPr>
            <p:spPr>
              <a:xfrm>
                <a:off x="856943" y="2549435"/>
                <a:ext cx="620923" cy="63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err="1"/>
                  <a:t>Ar</a:t>
                </a:r>
                <a:r>
                  <a:rPr lang="en-US" altLang="ko-KR" sz="1050"/>
                  <a:t>⁺</a:t>
                </a:r>
                <a:endParaRPr lang="ko-KR" altLang="en-US" sz="105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1E339F5-E181-8FCE-329A-848CD97EA1B6}"/>
                </a:ext>
              </a:extLst>
            </p:cNvPr>
            <p:cNvGrpSpPr/>
            <p:nvPr/>
          </p:nvGrpSpPr>
          <p:grpSpPr>
            <a:xfrm>
              <a:off x="3755046" y="3819903"/>
              <a:ext cx="441218" cy="509825"/>
              <a:chOff x="1664926" y="2506020"/>
              <a:chExt cx="441218" cy="509825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59FBE110-1466-C475-5C41-A3226ED04AC5}"/>
                  </a:ext>
                </a:extLst>
              </p:cNvPr>
              <p:cNvSpPr/>
              <p:nvPr/>
            </p:nvSpPr>
            <p:spPr>
              <a:xfrm>
                <a:off x="1690288" y="2506020"/>
                <a:ext cx="300626" cy="30712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17CBD-F2AE-9D36-9B09-72E5F048F119}"/>
                  </a:ext>
                </a:extLst>
              </p:cNvPr>
              <p:cNvSpPr txBox="1"/>
              <p:nvPr/>
            </p:nvSpPr>
            <p:spPr>
              <a:xfrm>
                <a:off x="1664926" y="2543125"/>
                <a:ext cx="441218" cy="472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900"/>
                  <a:t>CFₓ⁺</a:t>
                </a:r>
                <a:endParaRPr lang="ko-KR" altLang="en-US" sz="900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2B8F9A4-8CBE-C19E-B32D-3CA4A821BD4F}"/>
                </a:ext>
              </a:extLst>
            </p:cNvPr>
            <p:cNvGrpSpPr/>
            <p:nvPr/>
          </p:nvGrpSpPr>
          <p:grpSpPr>
            <a:xfrm>
              <a:off x="5127656" y="3843454"/>
              <a:ext cx="441218" cy="509825"/>
              <a:chOff x="1664926" y="2506020"/>
              <a:chExt cx="441218" cy="509825"/>
            </a:xfrm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9C215F0A-5963-1E2B-7716-3A302DBC255C}"/>
                  </a:ext>
                </a:extLst>
              </p:cNvPr>
              <p:cNvSpPr/>
              <p:nvPr/>
            </p:nvSpPr>
            <p:spPr>
              <a:xfrm>
                <a:off x="1690288" y="2506020"/>
                <a:ext cx="300626" cy="30712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5A5556-DAA3-9C1B-F0B7-31930EAC524B}"/>
                  </a:ext>
                </a:extLst>
              </p:cNvPr>
              <p:cNvSpPr txBox="1"/>
              <p:nvPr/>
            </p:nvSpPr>
            <p:spPr>
              <a:xfrm>
                <a:off x="1664926" y="2543125"/>
                <a:ext cx="441218" cy="472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900"/>
                  <a:t>CFₓ⁺</a:t>
                </a:r>
                <a:endParaRPr lang="ko-KR" altLang="en-US" sz="900"/>
              </a:p>
            </p:txBody>
          </p:sp>
        </p:grp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16BBBCE8-D1A0-BECD-DB3A-67477D6486F9}"/>
                </a:ext>
              </a:extLst>
            </p:cNvPr>
            <p:cNvCxnSpPr/>
            <p:nvPr/>
          </p:nvCxnSpPr>
          <p:spPr>
            <a:xfrm>
              <a:off x="3270915" y="3871899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EC7D13B5-1F4C-A413-5258-8E864D61254B}"/>
                </a:ext>
              </a:extLst>
            </p:cNvPr>
            <p:cNvCxnSpPr/>
            <p:nvPr/>
          </p:nvCxnSpPr>
          <p:spPr>
            <a:xfrm>
              <a:off x="4728737" y="3895902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DC325911-0193-DEBF-582C-497B86F99921}"/>
                </a:ext>
              </a:extLst>
            </p:cNvPr>
            <p:cNvCxnSpPr/>
            <p:nvPr/>
          </p:nvCxnSpPr>
          <p:spPr>
            <a:xfrm>
              <a:off x="6018701" y="3969803"/>
              <a:ext cx="0" cy="59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D4F51B6C-F009-4A99-3C3C-38A99FB09EF4}"/>
                </a:ext>
              </a:extLst>
            </p:cNvPr>
            <p:cNvCxnSpPr>
              <a:cxnSpLocks/>
            </p:cNvCxnSpPr>
            <p:nvPr/>
          </p:nvCxnSpPr>
          <p:spPr>
            <a:xfrm>
              <a:off x="3930721" y="4168975"/>
              <a:ext cx="0" cy="369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A3541E67-A97A-E01C-D25E-DA7AC7B07491}"/>
                </a:ext>
              </a:extLst>
            </p:cNvPr>
            <p:cNvCxnSpPr>
              <a:cxnSpLocks/>
            </p:cNvCxnSpPr>
            <p:nvPr/>
          </p:nvCxnSpPr>
          <p:spPr>
            <a:xfrm>
              <a:off x="5303870" y="4168975"/>
              <a:ext cx="0" cy="369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315026-408C-3DD7-ADFE-40CC2C1C7B5D}"/>
                </a:ext>
              </a:extLst>
            </p:cNvPr>
            <p:cNvSpPr txBox="1"/>
            <p:nvPr/>
          </p:nvSpPr>
          <p:spPr>
            <a:xfrm>
              <a:off x="1262521" y="3617179"/>
              <a:ext cx="1875825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① Ion-enhanced</a:t>
              </a:r>
              <a:endParaRPr lang="ko-KR" altLang="en-US" sz="12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A8988-0AEF-B789-E394-D718FF3F9E94}"/>
                </a:ext>
              </a:extLst>
            </p:cNvPr>
            <p:cNvSpPr txBox="1"/>
            <p:nvPr/>
          </p:nvSpPr>
          <p:spPr>
            <a:xfrm>
              <a:off x="5982665" y="3836527"/>
              <a:ext cx="2083653" cy="3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/>
                <a:t>③ Physical sputter</a:t>
              </a:r>
              <a:endParaRPr lang="ko-KR" altLang="en-US" sz="1200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F2687-2AB5-2340-DAC3-B72064E95F2E}"/>
                </a:ext>
              </a:extLst>
            </p:cNvPr>
            <p:cNvSpPr txBox="1"/>
            <p:nvPr/>
          </p:nvSpPr>
          <p:spPr>
            <a:xfrm>
              <a:off x="728829" y="2666579"/>
              <a:ext cx="5253836" cy="433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B1575F8-A512-3360-04EE-84AD57C1261E}"/>
                </a:ext>
              </a:extLst>
            </p:cNvPr>
            <p:cNvGrpSpPr/>
            <p:nvPr/>
          </p:nvGrpSpPr>
          <p:grpSpPr>
            <a:xfrm>
              <a:off x="208873" y="4771541"/>
              <a:ext cx="2616396" cy="557518"/>
              <a:chOff x="239238" y="4645612"/>
              <a:chExt cx="2616396" cy="55751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4C3890-3917-2EC1-F1F0-B1323317CE21}"/>
                  </a:ext>
                </a:extLst>
              </p:cNvPr>
              <p:cNvSpPr txBox="1"/>
              <p:nvPr/>
            </p:nvSpPr>
            <p:spPr>
              <a:xfrm>
                <a:off x="239238" y="4645612"/>
                <a:ext cx="2479682" cy="31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ko-KR" sz="1000" i="1" dirty="0">
                    <a:effectLst/>
                    <a:latin typeface="KaTeX_Math"/>
                  </a:rPr>
                  <a:t>SiO</a:t>
                </a:r>
                <a:r>
                  <a:rPr lang="pt-BR" altLang="ko-KR" sz="1000" baseline="-25000" dirty="0">
                    <a:effectLst/>
                  </a:rPr>
                  <a:t>2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s</a:t>
                </a:r>
                <a:r>
                  <a:rPr lang="pt-BR" altLang="ko-KR" sz="1000" dirty="0">
                    <a:effectLst/>
                  </a:rPr>
                  <a:t>)​+4</a:t>
                </a:r>
                <a:r>
                  <a:rPr lang="pt-BR" altLang="ko-KR" sz="1000" i="1" dirty="0">
                    <a:effectLst/>
                    <a:latin typeface="KaTeX_Math"/>
                  </a:rPr>
                  <a:t>F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g</a:t>
                </a:r>
                <a:r>
                  <a:rPr lang="pt-BR" altLang="ko-KR" sz="1000" dirty="0">
                    <a:effectLst/>
                  </a:rPr>
                  <a:t>)​→</a:t>
                </a:r>
                <a:r>
                  <a:rPr lang="pt-BR" altLang="ko-KR" sz="1000" i="1" dirty="0">
                    <a:effectLst/>
                    <a:latin typeface="KaTeX_Math"/>
                  </a:rPr>
                  <a:t>SiF</a:t>
                </a:r>
                <a:r>
                  <a:rPr lang="pt-BR" altLang="ko-KR" sz="1000" baseline="-25000" dirty="0">
                    <a:effectLst/>
                  </a:rPr>
                  <a:t>4</a:t>
                </a:r>
                <a:r>
                  <a:rPr lang="pt-BR" altLang="ko-KR" sz="1000" dirty="0">
                    <a:effectLst/>
                  </a:rPr>
                  <a:t>(</a:t>
                </a:r>
                <a:r>
                  <a:rPr lang="pt-BR" altLang="ko-KR" sz="1000" i="1" dirty="0">
                    <a:effectLst/>
                    <a:latin typeface="KaTeX_Math"/>
                  </a:rPr>
                  <a:t>g</a:t>
                </a:r>
                <a:r>
                  <a:rPr lang="pt-BR" altLang="ko-KR" sz="1000" dirty="0">
                    <a:effectLst/>
                  </a:rPr>
                  <a:t>)​+</a:t>
                </a:r>
                <a:r>
                  <a:rPr lang="pt-BR" altLang="ko-KR" sz="1000" i="1" dirty="0">
                    <a:effectLst/>
                    <a:latin typeface="KaTeX_Math"/>
                  </a:rPr>
                  <a:t>O</a:t>
                </a:r>
                <a:r>
                  <a:rPr lang="pt-BR" altLang="ko-KR" sz="1000" b="0" i="0" baseline="-25000" dirty="0">
                    <a:solidFill>
                      <a:srgbClr val="303030"/>
                    </a:solidFill>
                    <a:effectLst/>
                    <a:latin typeface="KaTeX_Main"/>
                  </a:rPr>
                  <a:t>2</a:t>
                </a:r>
                <a:r>
                  <a:rPr lang="pt-BR" altLang="ko-KR" sz="1000" b="0" i="0" dirty="0">
                    <a:solidFill>
                      <a:srgbClr val="303030"/>
                    </a:solidFill>
                    <a:effectLst/>
                    <a:latin typeface="KaTeX_Main"/>
                  </a:rPr>
                  <a:t>(</a:t>
                </a:r>
                <a:r>
                  <a:rPr lang="pt-BR" altLang="ko-KR" sz="1000" b="0" i="1" dirty="0">
                    <a:solidFill>
                      <a:srgbClr val="303030"/>
                    </a:solidFill>
                    <a:effectLst/>
                    <a:latin typeface="KaTeX_Math"/>
                  </a:rPr>
                  <a:t>g</a:t>
                </a:r>
                <a:r>
                  <a:rPr lang="pt-BR" altLang="ko-KR" sz="1000" b="0" i="0" dirty="0">
                    <a:solidFill>
                      <a:srgbClr val="303030"/>
                    </a:solidFill>
                    <a:effectLst/>
                    <a:latin typeface="KaTeX_Main"/>
                  </a:rPr>
                  <a:t>)​</a:t>
                </a:r>
                <a:endParaRPr lang="ko-KR" altLang="en-US" sz="1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B7DFF1-5C13-5EBF-88F7-4E0A6F3E4F22}"/>
                  </a:ext>
                </a:extLst>
              </p:cNvPr>
              <p:cNvSpPr txBox="1"/>
              <p:nvPr/>
            </p:nvSpPr>
            <p:spPr>
              <a:xfrm>
                <a:off x="246540" y="4887983"/>
                <a:ext cx="2609094" cy="31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ko-KR" sz="1000" i="1">
                    <a:effectLst/>
                    <a:latin typeface="KaTeX_Math"/>
                  </a:rPr>
                  <a:t>Si</a:t>
                </a:r>
                <a:r>
                  <a:rPr lang="pt-BR" altLang="ko-KR" sz="1000" baseline="-25000">
                    <a:effectLst/>
                  </a:rPr>
                  <a:t>3​</a:t>
                </a:r>
                <a:r>
                  <a:rPr lang="pt-BR" altLang="ko-KR" sz="1000" i="1">
                    <a:effectLst/>
                    <a:latin typeface="KaTeX_Math"/>
                  </a:rPr>
                  <a:t>N</a:t>
                </a:r>
                <a:r>
                  <a:rPr lang="pt-BR" altLang="ko-KR" sz="1000" baseline="-25000">
                    <a:effectLst/>
                  </a:rPr>
                  <a:t>4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s</a:t>
                </a:r>
                <a:r>
                  <a:rPr lang="pt-BR" altLang="ko-KR" sz="1000">
                    <a:effectLst/>
                  </a:rPr>
                  <a:t>)​+12</a:t>
                </a:r>
                <a:r>
                  <a:rPr lang="pt-BR" altLang="ko-KR" sz="1000" i="1">
                    <a:effectLst/>
                    <a:latin typeface="KaTeX_Math"/>
                  </a:rPr>
                  <a:t>F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g</a:t>
                </a:r>
                <a:r>
                  <a:rPr lang="pt-BR" altLang="ko-KR" sz="1000">
                    <a:effectLst/>
                  </a:rPr>
                  <a:t>)​→3</a:t>
                </a:r>
                <a:r>
                  <a:rPr lang="pt-BR" altLang="ko-KR" sz="1000" i="1">
                    <a:effectLst/>
                    <a:latin typeface="KaTeX_Math"/>
                  </a:rPr>
                  <a:t>SiF</a:t>
                </a:r>
                <a:r>
                  <a:rPr lang="pt-BR" altLang="ko-KR" sz="1000" baseline="-25000">
                    <a:effectLst/>
                  </a:rPr>
                  <a:t>4</a:t>
                </a:r>
                <a:r>
                  <a:rPr lang="pt-BR" altLang="ko-KR" sz="1000">
                    <a:effectLst/>
                  </a:rPr>
                  <a:t>(</a:t>
                </a:r>
                <a:r>
                  <a:rPr lang="pt-BR" altLang="ko-KR" sz="1000" i="1">
                    <a:effectLst/>
                    <a:latin typeface="KaTeX_Math"/>
                  </a:rPr>
                  <a:t>g</a:t>
                </a:r>
                <a:r>
                  <a:rPr lang="pt-BR" altLang="ko-KR" sz="1000">
                    <a:effectLst/>
                  </a:rPr>
                  <a:t>)​+2</a:t>
                </a:r>
                <a:r>
                  <a:rPr lang="pt-BR" altLang="ko-KR" sz="1000" i="1">
                    <a:effectLst/>
                    <a:latin typeface="KaTeX_Math"/>
                  </a:rPr>
                  <a:t>N</a:t>
                </a:r>
                <a:r>
                  <a:rPr lang="pt-BR" altLang="ko-KR" sz="1000" b="0" i="0" baseline="-25000">
                    <a:solidFill>
                      <a:srgbClr val="303030"/>
                    </a:solidFill>
                    <a:effectLst/>
                    <a:latin typeface="KaTeX_Main"/>
                  </a:rPr>
                  <a:t>2</a:t>
                </a:r>
                <a:r>
                  <a:rPr lang="pt-BR" altLang="ko-KR" sz="1000" b="0" i="0">
                    <a:solidFill>
                      <a:srgbClr val="303030"/>
                    </a:solidFill>
                    <a:effectLst/>
                    <a:latin typeface="KaTeX_Main"/>
                  </a:rPr>
                  <a:t>(</a:t>
                </a:r>
                <a:r>
                  <a:rPr lang="pt-BR" altLang="ko-KR" sz="1000" b="0" i="1">
                    <a:solidFill>
                      <a:srgbClr val="303030"/>
                    </a:solidFill>
                    <a:effectLst/>
                    <a:latin typeface="KaTeX_Math"/>
                  </a:rPr>
                  <a:t>g</a:t>
                </a:r>
                <a:r>
                  <a:rPr lang="pt-BR" altLang="ko-KR" sz="1000" b="0" i="0">
                    <a:solidFill>
                      <a:srgbClr val="303030"/>
                    </a:solidFill>
                    <a:effectLst/>
                    <a:latin typeface="KaTeX_Main"/>
                  </a:rPr>
                  <a:t>)​</a:t>
                </a:r>
                <a:endParaRPr lang="ko-KR" altLang="en-US" sz="1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72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B782F-D2E0-F5AE-1EB7-6F90EDFD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4">
            <a:extLst>
              <a:ext uri="{FF2B5EF4-FFF2-40B4-BE49-F238E27FC236}">
                <a16:creationId xmlns:a16="http://schemas.microsoft.com/office/drawing/2014/main" id="{825B00E6-302E-E172-91DF-B6B9C1B2DFAD}"/>
              </a:ext>
            </a:extLst>
          </p:cNvPr>
          <p:cNvSpPr/>
          <p:nvPr/>
        </p:nvSpPr>
        <p:spPr bwMode="auto">
          <a:xfrm>
            <a:off x="3659881" y="1050328"/>
            <a:ext cx="2467846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17185056-8D7F-9E69-E1A2-3A935EDE79BC}"/>
              </a:ext>
            </a:extLst>
          </p:cNvPr>
          <p:cNvSpPr txBox="1">
            <a:spLocks/>
          </p:cNvSpPr>
          <p:nvPr/>
        </p:nvSpPr>
        <p:spPr>
          <a:xfrm>
            <a:off x="1749710" y="222191"/>
            <a:ext cx="8614998" cy="46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sz="2800" b="1">
                <a:solidFill>
                  <a:srgbClr val="1F497D"/>
                </a:solidFill>
                <a:cs typeface="Calibri" panose="020F0502020204030204" pitchFamily="34" charset="0"/>
              </a:rPr>
              <a:t>Flowchart of Virtual Metrology</a:t>
            </a:r>
            <a:endParaRPr lang="ko-KR" altLang="en-US" sz="2800" b="1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D0B1E7-E8CB-93A7-82A4-9C07C4EBB5AB}"/>
              </a:ext>
            </a:extLst>
          </p:cNvPr>
          <p:cNvSpPr/>
          <p:nvPr/>
        </p:nvSpPr>
        <p:spPr bwMode="auto">
          <a:xfrm>
            <a:off x="6141953" y="1057018"/>
            <a:ext cx="2699112" cy="5293795"/>
          </a:xfrm>
          <a:prstGeom prst="roundRect">
            <a:avLst>
              <a:gd name="adj" fmla="val 2983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E8418F-0497-D2FC-94CF-C709CFD35FA6}"/>
              </a:ext>
            </a:extLst>
          </p:cNvPr>
          <p:cNvSpPr/>
          <p:nvPr/>
        </p:nvSpPr>
        <p:spPr bwMode="auto">
          <a:xfrm>
            <a:off x="8846035" y="1067013"/>
            <a:ext cx="2982922" cy="5297715"/>
          </a:xfrm>
          <a:prstGeom prst="roundRect">
            <a:avLst>
              <a:gd name="adj" fmla="val 2591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54379-A030-B8DE-C59F-9CC707CE0AB3}"/>
              </a:ext>
            </a:extLst>
          </p:cNvPr>
          <p:cNvSpPr txBox="1"/>
          <p:nvPr/>
        </p:nvSpPr>
        <p:spPr>
          <a:xfrm>
            <a:off x="70837" y="1360857"/>
            <a:ext cx="26519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457200" latinLnBrk="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Raw Data (1024)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ED300580-9943-7427-8173-883434E236F0}"/>
              </a:ext>
            </a:extLst>
          </p:cNvPr>
          <p:cNvSpPr/>
          <p:nvPr/>
        </p:nvSpPr>
        <p:spPr>
          <a:xfrm>
            <a:off x="5995649" y="3242575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110D7F37-9CC9-5BF1-0198-B34FC8EACC02}"/>
              </a:ext>
            </a:extLst>
          </p:cNvPr>
          <p:cNvSpPr/>
          <p:nvPr/>
        </p:nvSpPr>
        <p:spPr>
          <a:xfrm>
            <a:off x="8714608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423" name="직사각형 422">
            <a:extLst>
              <a:ext uri="{FF2B5EF4-FFF2-40B4-BE49-F238E27FC236}">
                <a16:creationId xmlns:a16="http://schemas.microsoft.com/office/drawing/2014/main" id="{1E849085-810D-A858-8B8E-440ACE998C3F}"/>
              </a:ext>
            </a:extLst>
          </p:cNvPr>
          <p:cNvSpPr/>
          <p:nvPr/>
        </p:nvSpPr>
        <p:spPr>
          <a:xfrm>
            <a:off x="10537462" y="4931984"/>
            <a:ext cx="126323" cy="12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BE31E-0164-143E-C2D3-FDA1C81B5553}"/>
              </a:ext>
            </a:extLst>
          </p:cNvPr>
          <p:cNvSpPr txBox="1"/>
          <p:nvPr/>
        </p:nvSpPr>
        <p:spPr>
          <a:xfrm>
            <a:off x="3723536" y="1391669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Variables (12)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04FFAF-82D2-C3A0-4353-9AA966301966}"/>
              </a:ext>
            </a:extLst>
          </p:cNvPr>
          <p:cNvSpPr/>
          <p:nvPr/>
        </p:nvSpPr>
        <p:spPr>
          <a:xfrm>
            <a:off x="3719661" y="1523385"/>
            <a:ext cx="2574312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altLang="ko-KR" sz="1400" b="1">
              <a:latin typeface="Calibri"/>
              <a:ea typeface="Malgun 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Actinometry 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Malgun Gothic"/>
                <a:cs typeface="Calibri"/>
              </a:rPr>
              <a:t>n</a:t>
            </a:r>
            <a:r>
              <a:rPr lang="en-US" sz="1600" baseline="-25000">
                <a:latin typeface="Calibri"/>
                <a:ea typeface="Malgun Gothic"/>
                <a:cs typeface="Calibri"/>
              </a:rPr>
              <a:t>CO,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CF2,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</a:t>
            </a:r>
            <a:r>
              <a:rPr lang="en-US" sz="1600">
                <a:latin typeface="Calibri"/>
                <a:ea typeface="맑은 고딕"/>
                <a:cs typeface="Arial"/>
              </a:rPr>
              <a:t>, 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F</a:t>
            </a:r>
            <a:r>
              <a:rPr lang="en-US" sz="1600">
                <a:latin typeface="Calibri"/>
                <a:ea typeface="맑은 고딕"/>
                <a:cs typeface="Arial"/>
              </a:rPr>
              <a:t>, 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o</a:t>
            </a:r>
            <a:r>
              <a:rPr lang="en-US" sz="1600" b="1" baseline="-25000">
                <a:latin typeface="Calibri"/>
                <a:ea typeface="맑은 고딕"/>
                <a:cs typeface="Arial"/>
              </a:rPr>
              <a:t>   </a:t>
            </a:r>
            <a:endParaRPr lang="en-US">
              <a:ea typeface="맑은 고딕" panose="02110004020202020204"/>
            </a:endParaRPr>
          </a:p>
          <a:p>
            <a:endParaRPr lang="en-US" altLang="ko-KR" sz="1600"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Ar Line Ratio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맑은 고딕"/>
                <a:cs typeface="Calibri"/>
              </a:rPr>
              <a:t>n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  <a:r>
              <a:rPr lang="en-US" sz="1600">
                <a:latin typeface="Calibri"/>
                <a:ea typeface="맑은 고딕"/>
                <a:cs typeface="Calibri"/>
              </a:rPr>
              <a:t>, T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</a:p>
          <a:p>
            <a:endParaRPr lang="en-US" altLang="ko-KR" sz="1200">
              <a:latin typeface="맑은 고딕" panose="02110004020202020204"/>
              <a:ea typeface="맑은 고딕"/>
            </a:endParaRPr>
          </a:p>
          <a:p>
            <a:endParaRPr lang="en-US" sz="1200" b="1">
              <a:latin typeface="Malgun Gothic"/>
              <a:ea typeface="Malgun Gothic"/>
            </a:endParaRPr>
          </a:p>
          <a:p>
            <a:endParaRPr lang="en-US" sz="1200" b="1">
              <a:ea typeface="+mn-lt"/>
              <a:cs typeface="+mn-lt"/>
            </a:endParaRPr>
          </a:p>
        </p:txBody>
      </p:sp>
      <p:sp>
        <p:nvSpPr>
          <p:cNvPr id="29" name="모서리가 둥근 직사각형 269">
            <a:extLst>
              <a:ext uri="{FF2B5EF4-FFF2-40B4-BE49-F238E27FC236}">
                <a16:creationId xmlns:a16="http://schemas.microsoft.com/office/drawing/2014/main" id="{2EBDE33E-FB4C-AFFB-C9AD-35D8C61834D9}"/>
              </a:ext>
            </a:extLst>
          </p:cNvPr>
          <p:cNvSpPr/>
          <p:nvPr/>
        </p:nvSpPr>
        <p:spPr bwMode="auto">
          <a:xfrm>
            <a:off x="9008576" y="872291"/>
            <a:ext cx="2661151" cy="32340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SVS- Forward Selection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C0E288F-2818-A7BB-AD1E-77D79FDAFEB7}"/>
              </a:ext>
            </a:extLst>
          </p:cNvPr>
          <p:cNvGrpSpPr/>
          <p:nvPr/>
        </p:nvGrpSpPr>
        <p:grpSpPr>
          <a:xfrm>
            <a:off x="6213878" y="1362792"/>
            <a:ext cx="5399072" cy="4667117"/>
            <a:chOff x="3435983" y="1260410"/>
            <a:chExt cx="5399072" cy="466711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802A8A-8D3D-208E-6633-CA1B7D4EBC9D}"/>
                </a:ext>
              </a:extLst>
            </p:cNvPr>
            <p:cNvSpPr txBox="1"/>
            <p:nvPr/>
          </p:nvSpPr>
          <p:spPr>
            <a:xfrm>
              <a:off x="3771856" y="1995603"/>
              <a:ext cx="737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A262D81-237F-4EFE-4FBC-8D45C1248062}"/>
                </a:ext>
              </a:extLst>
            </p:cNvPr>
            <p:cNvSpPr txBox="1"/>
            <p:nvPr/>
          </p:nvSpPr>
          <p:spPr>
            <a:xfrm>
              <a:off x="4726751" y="1995603"/>
              <a:ext cx="1208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Wrapper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E0573F-8E1F-8766-D77D-E7999C0C2A15}"/>
                </a:ext>
              </a:extLst>
            </p:cNvPr>
            <p:cNvSpPr txBox="1"/>
            <p:nvPr/>
          </p:nvSpPr>
          <p:spPr>
            <a:xfrm>
              <a:off x="3625934" y="2284348"/>
              <a:ext cx="929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PCF</a:t>
              </a:r>
              <a:endParaRPr lang="ko-KR" alt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FB29E22-3B95-D002-83DF-BC260A3870A5}"/>
                </a:ext>
              </a:extLst>
            </p:cNvPr>
            <p:cNvSpPr txBox="1"/>
            <p:nvPr/>
          </p:nvSpPr>
          <p:spPr>
            <a:xfrm>
              <a:off x="4720919" y="2283060"/>
              <a:ext cx="110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SVS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2B94A08-FD7B-B05B-51A1-1370EA3A1F6B}"/>
                </a:ext>
              </a:extLst>
            </p:cNvPr>
            <p:cNvGrpSpPr/>
            <p:nvPr/>
          </p:nvGrpSpPr>
          <p:grpSpPr>
            <a:xfrm>
              <a:off x="3435983" y="1260410"/>
              <a:ext cx="5399072" cy="4667117"/>
              <a:chOff x="3435983" y="1260410"/>
              <a:chExt cx="5399072" cy="4667117"/>
            </a:xfrm>
          </p:grpSpPr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B87B8F4E-2128-70EA-28D5-2FFDB67846EB}"/>
                  </a:ext>
                </a:extLst>
              </p:cNvPr>
              <p:cNvSpPr txBox="1"/>
              <p:nvPr/>
            </p:nvSpPr>
            <p:spPr>
              <a:xfrm>
                <a:off x="3435983" y="1260410"/>
                <a:ext cx="26768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Feature selection method (TOP5)</a:t>
                </a:r>
                <a:endParaRPr lang="ko-KR" altLang="en-US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모서리가 둥근 직사각형 16">
                <a:extLst>
                  <a:ext uri="{FF2B5EF4-FFF2-40B4-BE49-F238E27FC236}">
                    <a16:creationId xmlns:a16="http://schemas.microsoft.com/office/drawing/2014/main" id="{83BD1AFB-6B52-2D6C-1E25-0C0B2D250A90}"/>
                  </a:ext>
                </a:extLst>
              </p:cNvPr>
              <p:cNvSpPr/>
              <p:nvPr/>
            </p:nvSpPr>
            <p:spPr>
              <a:xfrm>
                <a:off x="3592523" y="1951026"/>
                <a:ext cx="2157967" cy="910929"/>
              </a:xfrm>
              <a:prstGeom prst="roundRect">
                <a:avLst/>
              </a:prstGeom>
              <a:noFill/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391F0E4-5F38-DE8A-E4E9-648EE2B1AE78}"/>
                  </a:ext>
                </a:extLst>
              </p:cNvPr>
              <p:cNvSpPr txBox="1"/>
              <p:nvPr/>
            </p:nvSpPr>
            <p:spPr>
              <a:xfrm>
                <a:off x="3474539" y="3446842"/>
                <a:ext cx="2597522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Result : OES (8) + PCA (5)</a:t>
                </a:r>
                <a:endParaRPr lang="en-US" altLang="ko-KR" sz="1600" b="1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076905-05D6-09DC-D580-951BFE0F684D}"/>
                  </a:ext>
                </a:extLst>
              </p:cNvPr>
              <p:cNvSpPr txBox="1"/>
              <p:nvPr/>
            </p:nvSpPr>
            <p:spPr>
              <a:xfrm>
                <a:off x="6158209" y="2149236"/>
                <a:ext cx="267684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Modeling</a:t>
                </a:r>
                <a:endParaRPr lang="en-US" altLang="ko-KR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1AF52-EEA9-14D6-2991-24668796B02A}"/>
                  </a:ext>
                </a:extLst>
              </p:cNvPr>
              <p:cNvSpPr txBox="1"/>
              <p:nvPr/>
            </p:nvSpPr>
            <p:spPr>
              <a:xfrm>
                <a:off x="3451780" y="5661152"/>
                <a:ext cx="682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BC1AB3-3547-E946-90BB-86864F89048A}"/>
                  </a:ext>
                </a:extLst>
              </p:cNvPr>
              <p:cNvSpPr txBox="1"/>
              <p:nvPr/>
            </p:nvSpPr>
            <p:spPr>
              <a:xfrm>
                <a:off x="5472080" y="5665917"/>
                <a:ext cx="54313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</p:grpSp>
      </p:grp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23CEC5FD-A350-054A-CF12-7A3AFC27F061}"/>
              </a:ext>
            </a:extLst>
          </p:cNvPr>
          <p:cNvSpPr/>
          <p:nvPr/>
        </p:nvSpPr>
        <p:spPr>
          <a:xfrm>
            <a:off x="3519330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03072C-C849-8D86-8221-752024765EDB}"/>
              </a:ext>
            </a:extLst>
          </p:cNvPr>
          <p:cNvSpPr txBox="1"/>
          <p:nvPr/>
        </p:nvSpPr>
        <p:spPr>
          <a:xfrm>
            <a:off x="3744053" y="3375332"/>
            <a:ext cx="288790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Energy Delivery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Power, Reflected power, </a:t>
            </a:r>
          </a:p>
          <a:p>
            <a:pPr>
              <a:defRPr/>
            </a:pPr>
            <a:r>
              <a:rPr lang="en-US" sz="1200" dirty="0" err="1">
                <a:latin typeface="Malgun Gothic"/>
                <a:ea typeface="Malgun Gothic"/>
                <a:cs typeface="+mn-lt"/>
              </a:rPr>
              <a:t>CouplingEfficiency</a:t>
            </a: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sz="1200" dirty="0">
              <a:latin typeface="Malgun Gothic"/>
              <a:ea typeface="Malgun Gothic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sz="1200" b="1" dirty="0">
                <a:latin typeface="Malgun Gothic"/>
                <a:ea typeface="Malgun Gothic"/>
                <a:cs typeface="+mn-lt"/>
              </a:rPr>
              <a:t>Ion </a:t>
            </a:r>
            <a:r>
              <a:rPr lang="en-US" sz="1200" b="1" dirty="0" err="1">
                <a:latin typeface="Malgun Gothic"/>
                <a:ea typeface="Malgun Gothic"/>
                <a:cs typeface="+mn-lt"/>
              </a:rPr>
              <a:t>Accereration</a:t>
            </a:r>
            <a:r>
              <a:rPr lang="en-US" sz="1200" b="1" dirty="0">
                <a:latin typeface="Malgun Gothic"/>
                <a:ea typeface="Malgun Gothic"/>
                <a:cs typeface="+mn-lt"/>
              </a:rPr>
              <a:t> (Energy)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Voltage, Phase</a:t>
            </a:r>
          </a:p>
          <a:p>
            <a:pPr>
              <a:defRPr/>
            </a:pPr>
            <a:endParaRPr lang="en-US" altLang="ko-KR" sz="1200" b="1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Ion Flux (Density)</a:t>
            </a:r>
          </a:p>
          <a:p>
            <a:pPr>
              <a:defRPr/>
            </a:pPr>
            <a:r>
              <a:rPr lang="en-US" sz="1200" dirty="0">
                <a:latin typeface="Malgun Gothic"/>
                <a:ea typeface="Malgun Gothic"/>
                <a:cs typeface="+mn-lt"/>
              </a:rPr>
              <a:t>Current, 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Impedance</a:t>
            </a:r>
            <a:endParaRPr lang="en-US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Surface Reaction</a:t>
            </a:r>
          </a:p>
          <a:p>
            <a:pPr>
              <a:defRPr/>
            </a:pPr>
            <a:r>
              <a:rPr lang="en-US" altLang="ko-KR" sz="1200" dirty="0" err="1">
                <a:latin typeface="맑은 고딕"/>
                <a:ea typeface="맑은 고딕" panose="02110004020202020204"/>
                <a:cs typeface="+mn-lt"/>
              </a:rPr>
              <a:t>EffectivePower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current,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</a:t>
            </a: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639B7-A9A7-FC64-627E-9D21093D8653}"/>
              </a:ext>
            </a:extLst>
          </p:cNvPr>
          <p:cNvSpPr txBox="1"/>
          <p:nvPr/>
        </p:nvSpPr>
        <p:spPr>
          <a:xfrm>
            <a:off x="150019" y="3426631"/>
            <a:ext cx="27366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  <a:cs typeface="Calibri"/>
              </a:rPr>
              <a:t>VI Raw Data (130)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DEA94-CCD5-CCBA-5BDA-C9B184716E4B}"/>
              </a:ext>
            </a:extLst>
          </p:cNvPr>
          <p:cNvSpPr txBox="1"/>
          <p:nvPr/>
        </p:nvSpPr>
        <p:spPr>
          <a:xfrm>
            <a:off x="149492" y="3219187"/>
            <a:ext cx="3738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128-1104nm wavelength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7B02C-DDFE-CE0F-947C-A0B827E66DDD}"/>
              </a:ext>
            </a:extLst>
          </p:cNvPr>
          <p:cNvSpPr txBox="1"/>
          <p:nvPr/>
        </p:nvSpPr>
        <p:spPr>
          <a:xfrm>
            <a:off x="3655370" y="3261136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VI Variables (10)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pic>
        <p:nvPicPr>
          <p:cNvPr id="30" name="그림 29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02E925-6B4B-2510-1BE3-CE7C2A48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7438" r="12739" b="20"/>
          <a:stretch>
            <a:fillRect/>
          </a:stretch>
        </p:blipFill>
        <p:spPr>
          <a:xfrm>
            <a:off x="283356" y="3758918"/>
            <a:ext cx="1414367" cy="1029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66F43D-5BDE-772E-2278-A875D39B41C2}"/>
              </a:ext>
            </a:extLst>
          </p:cNvPr>
          <p:cNvSpPr txBox="1"/>
          <p:nvPr/>
        </p:nvSpPr>
        <p:spPr>
          <a:xfrm>
            <a:off x="6291649" y="3707027"/>
            <a:ext cx="2368378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Calibri"/>
              <a:ea typeface="Calibri"/>
              <a:cs typeface="Calibri"/>
            </a:endParaRPr>
          </a:p>
          <a:p>
            <a:r>
              <a:rPr lang="ko-KR" altLang="en-US" sz="1400">
                <a:latin typeface="Calibri"/>
                <a:ea typeface="Calibri"/>
                <a:cs typeface="Calibri"/>
              </a:rPr>
              <a:t>Max </a:t>
            </a:r>
            <a:r>
              <a:rPr lang="en-US" altLang="ko-KR" sz="1400">
                <a:latin typeface="Malgun Gothic"/>
                <a:ea typeface="+mn-lt"/>
                <a:cs typeface="Calibri"/>
              </a:rPr>
              <a:t>R</a:t>
            </a:r>
            <a:r>
              <a:rPr lang="en-US" altLang="ko-KR" sz="1100" baseline="30000">
                <a:latin typeface="Malgun Gothic"/>
                <a:ea typeface="+mn-lt"/>
                <a:cs typeface="Calibri"/>
              </a:rPr>
              <a:t>2</a:t>
            </a:r>
            <a:r>
              <a:rPr lang="ko-KR" altLang="en-US" sz="1400">
                <a:latin typeface="Calibri"/>
                <a:ea typeface="Calibri"/>
                <a:cs typeface="Calibri"/>
              </a:rPr>
              <a:t> &lt; 0.85</a:t>
            </a:r>
          </a:p>
          <a:p>
            <a:endParaRPr lang="ko-KR" altLang="en-US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High inter-variable dependency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OES dominance masks VI signals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맑은 고딕" panose="02110004020202020204"/>
              <a:ea typeface="맑은 고딕" panose="02110004020202020204"/>
              <a:cs typeface="Calibri"/>
            </a:endParaRPr>
          </a:p>
          <a:p>
            <a:r>
              <a:rPr lang="en-US" altLang="ko-KR" sz="1400">
                <a:latin typeface="Calibri"/>
                <a:ea typeface="Calibri"/>
                <a:cs typeface="Calibri"/>
              </a:rPr>
              <a:t>→ Combining 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OES</a:t>
            </a:r>
            <a:r>
              <a:rPr lang="en-US" altLang="ko-KR" sz="1400">
                <a:latin typeface="Calibri"/>
                <a:ea typeface="Calibri"/>
                <a:cs typeface="Calibri"/>
              </a:rPr>
              <a:t> with 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PCA </a:t>
            </a: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D39C8-2606-4454-82BB-1E3CF90B867C}"/>
              </a:ext>
            </a:extLst>
          </p:cNvPr>
          <p:cNvSpPr txBox="1"/>
          <p:nvPr/>
        </p:nvSpPr>
        <p:spPr>
          <a:xfrm>
            <a:off x="9030730" y="2728783"/>
            <a:ext cx="2666999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ea typeface="Calibri"/>
                <a:cs typeface="Calibri"/>
              </a:rPr>
              <a:t>Hybrid Model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OES </a:t>
            </a:r>
            <a:r>
              <a:rPr lang="en-US" sz="1400">
                <a:latin typeface="Calibri"/>
                <a:ea typeface="Calibri"/>
                <a:cs typeface="Calibri"/>
              </a:rPr>
              <a:t>(dominant radical data)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PC</a:t>
            </a:r>
            <a:r>
              <a:rPr lang="en-US" sz="1400">
                <a:latin typeface="Calibri"/>
                <a:ea typeface="Calibri"/>
                <a:cs typeface="Calibri"/>
              </a:rPr>
              <a:t> (subtle process data)</a:t>
            </a:r>
            <a:endParaRPr lang="en-US"/>
          </a:p>
          <a:p>
            <a:r>
              <a:rPr lang="en-US" sz="1400">
                <a:latin typeface="Malgun Gothic"/>
                <a:ea typeface="Malgun Gothic"/>
                <a:cs typeface="Calibri"/>
              </a:rPr>
              <a:t>R</a:t>
            </a:r>
            <a:r>
              <a:rPr lang="en-US" sz="1100" baseline="30000">
                <a:latin typeface="Malgun Gothic"/>
                <a:ea typeface="Malgun Gothic"/>
                <a:cs typeface="Calibri"/>
              </a:rPr>
              <a:t>2</a:t>
            </a:r>
            <a:r>
              <a:rPr lang="en-US" altLang="ko-KR" sz="1400">
                <a:latin typeface="Calibri"/>
                <a:ea typeface="Calibri"/>
                <a:cs typeface="Calibri"/>
              </a:rPr>
              <a:t> = 0.88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r>
              <a:rPr lang="en-US" sz="1400">
                <a:latin typeface="Calibri"/>
                <a:ea typeface="Calibri"/>
                <a:cs typeface="Calibri"/>
              </a:rPr>
              <a:t>Resolved dependency issues using PC variables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pic>
        <p:nvPicPr>
          <p:cNvPr id="33" name="그림 32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9231F1-0CB2-3A6E-5B2D-5D3F3189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8" t="-2692" r="-269" b="-3458"/>
          <a:stretch>
            <a:fillRect/>
          </a:stretch>
        </p:blipFill>
        <p:spPr>
          <a:xfrm>
            <a:off x="158558" y="1598090"/>
            <a:ext cx="2675470" cy="1666095"/>
          </a:xfrm>
          <a:prstGeom prst="rect">
            <a:avLst/>
          </a:prstGeom>
        </p:spPr>
      </p:pic>
      <p:sp>
        <p:nvSpPr>
          <p:cNvPr id="47" name="사각형: 둥근 모서리 4">
            <a:extLst>
              <a:ext uri="{FF2B5EF4-FFF2-40B4-BE49-F238E27FC236}">
                <a16:creationId xmlns:a16="http://schemas.microsoft.com/office/drawing/2014/main" id="{B090781A-B94A-A09A-2402-1EED28A662E9}"/>
              </a:ext>
            </a:extLst>
          </p:cNvPr>
          <p:cNvSpPr/>
          <p:nvPr/>
        </p:nvSpPr>
        <p:spPr bwMode="auto">
          <a:xfrm>
            <a:off x="98178" y="1065555"/>
            <a:ext cx="3577405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" name="모서리가 둥근 직사각형 269">
            <a:extLst>
              <a:ext uri="{FF2B5EF4-FFF2-40B4-BE49-F238E27FC236}">
                <a16:creationId xmlns:a16="http://schemas.microsoft.com/office/drawing/2014/main" id="{92828DD9-2050-A267-FE5E-A5B4C4EB10C6}"/>
              </a:ext>
            </a:extLst>
          </p:cNvPr>
          <p:cNvSpPr/>
          <p:nvPr/>
        </p:nvSpPr>
        <p:spPr bwMode="auto">
          <a:xfrm>
            <a:off x="492525" y="897243"/>
            <a:ext cx="2406203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Raw OES/VI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FCDCE-D77A-C4C1-955B-8D141FCEB867}"/>
              </a:ext>
            </a:extLst>
          </p:cNvPr>
          <p:cNvSpPr txBox="1"/>
          <p:nvPr/>
        </p:nvSpPr>
        <p:spPr>
          <a:xfrm>
            <a:off x="163309" y="4682115"/>
            <a:ext cx="33746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F1(2MHz)/F2(13.56MHz)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Harmonics(H2-H5)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Power, Forward/Reflected Power,</a:t>
            </a:r>
            <a:endParaRPr lang="en-US" sz="1400">
              <a:solidFill>
                <a:prstClr val="black"/>
              </a:solidFill>
              <a:latin typeface="맑은 고딕" panose="02110004020202020204"/>
              <a:ea typeface="맑은 고딕" panose="02110004020202020204"/>
              <a:cs typeface="Calibri"/>
            </a:endParaRP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   Energy, Standing wave ratio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Voltage, Phase, Harmonic Phase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Current: Amps,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Impedance :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 panose="020F0502020204030204"/>
            </a:endParaRPr>
          </a:p>
        </p:txBody>
      </p:sp>
      <p:sp>
        <p:nvSpPr>
          <p:cNvPr id="53" name="모서리가 둥근 직사각형 269">
            <a:extLst>
              <a:ext uri="{FF2B5EF4-FFF2-40B4-BE49-F238E27FC236}">
                <a16:creationId xmlns:a16="http://schemas.microsoft.com/office/drawing/2014/main" id="{DA7CFFE0-FB5D-98DA-3B3A-68297F769B8C}"/>
              </a:ext>
            </a:extLst>
          </p:cNvPr>
          <p:cNvSpPr/>
          <p:nvPr/>
        </p:nvSpPr>
        <p:spPr bwMode="auto">
          <a:xfrm>
            <a:off x="3740314" y="900776"/>
            <a:ext cx="2331176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Feature Filtering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659E429A-9F73-8F89-E4DA-AB803A1770CA}"/>
              </a:ext>
            </a:extLst>
          </p:cNvPr>
          <p:cNvSpPr/>
          <p:nvPr/>
        </p:nvSpPr>
        <p:spPr bwMode="auto">
          <a:xfrm>
            <a:off x="6127727" y="1063975"/>
            <a:ext cx="2731386" cy="5293795"/>
          </a:xfrm>
          <a:prstGeom prst="roundRect">
            <a:avLst>
              <a:gd name="adj" fmla="val 3025"/>
            </a:avLst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8" name="모서리가 둥근 직사각형 269">
            <a:extLst>
              <a:ext uri="{FF2B5EF4-FFF2-40B4-BE49-F238E27FC236}">
                <a16:creationId xmlns:a16="http://schemas.microsoft.com/office/drawing/2014/main" id="{3E54CCE0-A8F0-D921-CB8D-ABC01CF2A4A5}"/>
              </a:ext>
            </a:extLst>
          </p:cNvPr>
          <p:cNvSpPr/>
          <p:nvPr/>
        </p:nvSpPr>
        <p:spPr bwMode="auto">
          <a:xfrm>
            <a:off x="6309464" y="883210"/>
            <a:ext cx="2385198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Statistical Feature Selection</a:t>
            </a:r>
          </a:p>
        </p:txBody>
      </p:sp>
      <p:pic>
        <p:nvPicPr>
          <p:cNvPr id="2" name="그림 1" descr="폰트, 타이포그래피, 상징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57F48E-4A6A-002F-B948-B2EC0BDE1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92" y="6019107"/>
            <a:ext cx="586470" cy="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294F-52F3-5D40-5C29-2EE583E4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8616C-5BE1-697A-EBCB-C2EB16C0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Equipments &amp; Method</a:t>
            </a:r>
            <a:endParaRPr lang="ko-KR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B321977-CBD3-E803-CE70-D77DF8548ED8}"/>
              </a:ext>
            </a:extLst>
          </p:cNvPr>
          <p:cNvSpPr/>
          <p:nvPr/>
        </p:nvSpPr>
        <p:spPr>
          <a:xfrm>
            <a:off x="6345560" y="1062844"/>
            <a:ext cx="5621331" cy="5296899"/>
          </a:xfrm>
          <a:prstGeom prst="roundRect">
            <a:avLst>
              <a:gd name="adj" fmla="val 649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ICP (Inductively Coupled Plasma)</a:t>
            </a:r>
            <a:endParaRPr lang="ko-KR" altLang="en-US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</a:pPr>
            <a:endParaRPr lang="en-US" altLang="ko-KR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VI probe: Bias RF power delivery line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EACF6D5-4EC4-CC29-EAE0-088F70EBE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67839"/>
              </p:ext>
            </p:extLst>
          </p:nvPr>
        </p:nvGraphicFramePr>
        <p:xfrm>
          <a:off x="6348090" y="1713067"/>
          <a:ext cx="5613336" cy="4137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631">
                  <a:extLst>
                    <a:ext uri="{9D8B030D-6E8A-4147-A177-3AD203B41FA5}">
                      <a16:colId xmlns:a16="http://schemas.microsoft.com/office/drawing/2014/main" val="845037505"/>
                    </a:ext>
                  </a:extLst>
                </a:gridCol>
                <a:gridCol w="2409668">
                  <a:extLst>
                    <a:ext uri="{9D8B030D-6E8A-4147-A177-3AD203B41FA5}">
                      <a16:colId xmlns:a16="http://schemas.microsoft.com/office/drawing/2014/main" val="1662268294"/>
                    </a:ext>
                  </a:extLst>
                </a:gridCol>
                <a:gridCol w="1439037">
                  <a:extLst>
                    <a:ext uri="{9D8B030D-6E8A-4147-A177-3AD203B41FA5}">
                      <a16:colId xmlns:a16="http://schemas.microsoft.com/office/drawing/2014/main" val="3570645985"/>
                    </a:ext>
                  </a:extLst>
                </a:gridCol>
              </a:tblGrid>
              <a:tr h="44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o-KR" altLang="en-US"/>
                        <a:t>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o-KR" altLang="en-US"/>
                        <a:t>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86474"/>
                  </a:ext>
                </a:extLst>
              </a:tr>
              <a:tr h="448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FF00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1000W~1400W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200W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92255"/>
                  </a:ext>
                </a:extLst>
              </a:tr>
              <a:tr h="448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/>
                          </a:solidFill>
                        </a:rPr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200W, 200mTorr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698656"/>
                  </a:ext>
                </a:extLst>
              </a:tr>
              <a:tr h="487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/>
                          </a:solidFill>
                        </a:rPr>
                        <a:t>Etching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Si</a:t>
                      </a:r>
                      <a:r>
                        <a:rPr lang="ko-KR" sz="1800" b="0" i="0" u="none" strike="noStrike" noProof="0">
                          <a:latin typeface="Arial"/>
                        </a:rPr>
                        <a:t>O</a:t>
                      </a:r>
                      <a:r>
                        <a:rPr lang="en-US" altLang="ko-KR" sz="1800" b="0" i="0" u="none" strike="noStrike" baseline="-25000" noProof="0">
                          <a:latin typeface="Arial"/>
                        </a:rPr>
                        <a:t>2</a:t>
                      </a:r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74883"/>
                  </a:ext>
                </a:extLst>
              </a:tr>
              <a:tr h="448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/>
                          </a:solidFill>
                        </a:rPr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200 sccm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58423"/>
                  </a:ext>
                </a:extLst>
              </a:tr>
              <a:tr h="487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ko-KR" sz="1800" b="1" i="0" u="none" strike="noStrike" noProof="0">
                          <a:solidFill>
                            <a:srgbClr val="FFFF00"/>
                          </a:solidFill>
                          <a:latin typeface="Arial"/>
                        </a:rPr>
                        <a:t>F</a:t>
                      </a:r>
                      <a:r>
                        <a:rPr lang="en-US" altLang="ko-KR" sz="1800" b="1" i="0" u="none" strike="noStrike" baseline="-25000" noProof="0">
                          <a:solidFill>
                            <a:srgbClr val="FFFF00"/>
                          </a:solidFill>
                          <a:latin typeface="Arial"/>
                          <a:ea typeface="맑은 고딕"/>
                        </a:rPr>
                        <a:t>4</a:t>
                      </a:r>
                      <a:endParaRPr lang="en-US" altLang="ko-KR" sz="1800" b="1" i="0" u="none" strike="noStrike" noProof="0">
                        <a:solidFill>
                          <a:srgbClr val="FFFF00"/>
                        </a:solidFill>
                        <a:latin typeface="Malgun Gothic"/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200 ~ 100 sccm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25 sccm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40938"/>
                  </a:ext>
                </a:extLst>
              </a:tr>
              <a:tr h="4745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00"/>
                          </a:solidFill>
                          <a:latin typeface="Arial"/>
                        </a:rPr>
                        <a:t>O</a:t>
                      </a:r>
                      <a:r>
                        <a:rPr lang="en-US" sz="1800" b="1" i="0" u="none" strike="noStrike" baseline="-25000" noProof="0">
                          <a:solidFill>
                            <a:srgbClr val="FFFF00"/>
                          </a:solidFill>
                          <a:latin typeface="Arial"/>
                        </a:rPr>
                        <a:t>2</a:t>
                      </a:r>
                      <a:endParaRPr lang="ko-KR" altLang="en-US" sz="1800" b="1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50 ~ 150 sccm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rgbClr val="FF0000"/>
                          </a:solidFill>
                        </a:rPr>
                        <a:t>25 sccm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7380"/>
                  </a:ext>
                </a:extLst>
              </a:tr>
              <a:tr h="4468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OES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128.55 ~ 1104.37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36027"/>
                  </a:ext>
                </a:extLst>
              </a:tr>
              <a:tr h="448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2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07487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E16B6B0-8728-2EC9-DF96-7BB06A8C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88781"/>
              </p:ext>
            </p:extLst>
          </p:nvPr>
        </p:nvGraphicFramePr>
        <p:xfrm>
          <a:off x="875270" y="4520513"/>
          <a:ext cx="4419860" cy="184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388">
                  <a:extLst>
                    <a:ext uri="{9D8B030D-6E8A-4147-A177-3AD203B41FA5}">
                      <a16:colId xmlns:a16="http://schemas.microsoft.com/office/drawing/2014/main" val="3595539611"/>
                    </a:ext>
                  </a:extLst>
                </a:gridCol>
                <a:gridCol w="2091472">
                  <a:extLst>
                    <a:ext uri="{9D8B030D-6E8A-4147-A177-3AD203B41FA5}">
                      <a16:colId xmlns:a16="http://schemas.microsoft.com/office/drawing/2014/main" val="3139978503"/>
                    </a:ext>
                  </a:extLst>
                </a:gridCol>
              </a:tblGrid>
              <a:tr h="92457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72463"/>
                  </a:ext>
                </a:extLst>
              </a:tr>
              <a:tr h="92457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15277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A871D60F-C831-134E-133F-BD650A8C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09" y="4515814"/>
            <a:ext cx="1285448" cy="917414"/>
          </a:xfrm>
          <a:prstGeom prst="rect">
            <a:avLst/>
          </a:prstGeom>
        </p:spPr>
      </p:pic>
      <p:pic>
        <p:nvPicPr>
          <p:cNvPr id="4" name="그림 3" descr="기계, 실내, 과학 기기, 공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33DC9D-4711-CE82-8DE6-649338E0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93" y="4520179"/>
            <a:ext cx="1212881" cy="1844426"/>
          </a:xfrm>
          <a:prstGeom prst="rect">
            <a:avLst/>
          </a:prstGeom>
        </p:spPr>
      </p:pic>
      <p:pic>
        <p:nvPicPr>
          <p:cNvPr id="5" name="그림 4" descr="텍스트, 디스플레이, 컴퓨터 모니터, 모니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82FF73-ECA1-F503-424B-C163CAD61E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64" t="171" r="-146" b="10974"/>
          <a:stretch>
            <a:fillRect/>
          </a:stretch>
        </p:blipFill>
        <p:spPr>
          <a:xfrm>
            <a:off x="1329639" y="5450182"/>
            <a:ext cx="1382182" cy="910945"/>
          </a:xfrm>
          <a:prstGeom prst="rect">
            <a:avLst/>
          </a:prstGeom>
        </p:spPr>
      </p:pic>
      <p:pic>
        <p:nvPicPr>
          <p:cNvPr id="8" name="그림 7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253D46-4B59-065C-F324-11E6901840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681" b="4501"/>
          <a:stretch>
            <a:fillRect/>
          </a:stretch>
        </p:blipFill>
        <p:spPr>
          <a:xfrm>
            <a:off x="1065771" y="775634"/>
            <a:ext cx="4118920" cy="37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9C6AE-1C78-D648-3F5B-579B8E459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68840-2615-1FC0-D3D1-7F2235C8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6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Approaches: Feature Selection Methods</a:t>
            </a:r>
            <a:endParaRPr lang="en-US" altLang="ko-KR" sz="2600" b="1">
              <a:solidFill>
                <a:srgbClr val="0E2841"/>
              </a:solidFill>
              <a:ea typeface="Calibri"/>
              <a:cs typeface="Calibri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9F22F21-9E98-49B4-C8CD-879049FE8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22998"/>
              </p:ext>
            </p:extLst>
          </p:nvPr>
        </p:nvGraphicFramePr>
        <p:xfrm>
          <a:off x="267729" y="885567"/>
          <a:ext cx="11707319" cy="5205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582">
                  <a:extLst>
                    <a:ext uri="{9D8B030D-6E8A-4147-A177-3AD203B41FA5}">
                      <a16:colId xmlns:a16="http://schemas.microsoft.com/office/drawing/2014/main" val="1162205849"/>
                    </a:ext>
                  </a:extLst>
                </a:gridCol>
                <a:gridCol w="2726123">
                  <a:extLst>
                    <a:ext uri="{9D8B030D-6E8A-4147-A177-3AD203B41FA5}">
                      <a16:colId xmlns:a16="http://schemas.microsoft.com/office/drawing/2014/main" val="2172711401"/>
                    </a:ext>
                  </a:extLst>
                </a:gridCol>
                <a:gridCol w="7326614">
                  <a:extLst>
                    <a:ext uri="{9D8B030D-6E8A-4147-A177-3AD203B41FA5}">
                      <a16:colId xmlns:a16="http://schemas.microsoft.com/office/drawing/2014/main" val="509197563"/>
                    </a:ext>
                  </a:extLst>
                </a:gridCol>
              </a:tblGrid>
              <a:tr h="1735243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Arial"/>
                        </a:rPr>
                        <a:t>PCF</a:t>
                      </a:r>
                      <a:endParaRPr lang="ko-KR" altLang="en-US" sz="2000" b="1" i="0" u="none" strike="noStrike" noProof="0">
                        <a:solidFill>
                          <a:schemeClr val="tx1"/>
                        </a:solidFill>
                        <a:latin typeface="Arial"/>
                        <a:ea typeface="맑은 고딕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Arial"/>
                        </a:rPr>
                        <a:t>(Pearson </a:t>
                      </a:r>
                      <a:r>
                        <a:rPr lang="ko-KR" sz="1800" b="0" i="0" u="none" strike="noStrike" noProof="0">
                          <a:solidFill>
                            <a:schemeClr val="tx1"/>
                          </a:solidFill>
                          <a:latin typeface="Arial"/>
                          <a:ea typeface="맑은 고딕"/>
                        </a:rPr>
                        <a:t>Correlation </a:t>
                      </a:r>
                      <a:r>
                        <a:rPr lang="en-US" altLang="ko-KR" sz="1800" b="0" i="0" u="none" strike="noStrike" noProof="0">
                          <a:solidFill>
                            <a:schemeClr val="tx1"/>
                          </a:solidFill>
                          <a:latin typeface="Arial"/>
                          <a:ea typeface="맑은 고딕"/>
                        </a:rPr>
                        <a:t>Filter)</a:t>
                      </a:r>
                      <a:endParaRPr lang="ko-KR" altLang="en-US" sz="1800" b="0" i="0" u="none" strike="noStrike" noProof="0">
                        <a:solidFill>
                          <a:schemeClr val="tx1"/>
                        </a:solidFill>
                        <a:latin typeface="Arial"/>
                        <a:ea typeface="맑은 고딕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ko-KR" altLang="en-US" sz="18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변수 간</a:t>
                      </a:r>
                      <a:r>
                        <a:rPr lang="ko-KR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1:1 </a:t>
                      </a:r>
                      <a:endParaRPr lang="ko-KR" altLang="en-US"/>
                    </a:p>
                    <a:p>
                      <a:pPr lvl="0" algn="ctr">
                        <a:buNone/>
                      </a:pPr>
                      <a:r>
                        <a:rPr lang="ko-KR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선형</a:t>
                      </a:r>
                      <a:r>
                        <a:rPr lang="ko-KR" alt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ko-KR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상관성 산출</a:t>
                      </a:r>
                    </a:p>
                    <a:p>
                      <a:pPr lvl="0" algn="ctr">
                        <a:buNone/>
                      </a:pPr>
                      <a:r>
                        <a:rPr lang="ko-KR" sz="1800" b="0" i="0" u="none" strike="noStrike" noProof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ko-KR" alt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 개별 변수의 직접적 </a:t>
                      </a:r>
                      <a:endParaRPr lang="ko-KR"/>
                    </a:p>
                    <a:p>
                      <a:pPr lvl="0" algn="ctr">
                        <a:buNone/>
                      </a:pPr>
                      <a:r>
                        <a:rPr lang="ko-KR" alt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영향력 파악</a:t>
                      </a:r>
                      <a:endParaRPr lang="ko-KR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26351"/>
                  </a:ext>
                </a:extLst>
              </a:tr>
              <a:tr h="1735243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2000" b="1">
                          <a:latin typeface="Arial"/>
                        </a:rPr>
                        <a:t>SVS</a:t>
                      </a:r>
                    </a:p>
                    <a:p>
                      <a:pPr lvl="0" algn="ctr">
                        <a:buNone/>
                      </a:pPr>
                      <a:r>
                        <a:rPr lang="ko-KR" altLang="en-US" sz="1800" b="0">
                          <a:latin typeface="Arial"/>
                        </a:rPr>
                        <a:t>(</a:t>
                      </a:r>
                      <a:r>
                        <a:rPr lang="ko-KR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Stepwise Vector Selection</a:t>
                      </a:r>
                      <a:r>
                        <a:rPr lang="en-US" altLang="ko-KR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)</a:t>
                      </a:r>
                      <a:endParaRPr lang="ko-KR" altLang="en-US" sz="1800" b="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0" i="0" u="none" strike="noStrike" noProof="0">
                        <a:solidFill>
                          <a:srgbClr val="000000"/>
                        </a:solidFill>
                        <a:latin typeface="Arial"/>
                        <a:ea typeface="Malgun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모든</a:t>
                      </a:r>
                      <a:r>
                        <a:rPr lang="ko-KR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 </a:t>
                      </a:r>
                      <a:r>
                        <a:rPr lang="ko-KR" alt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데이터 세트를</a:t>
                      </a:r>
                      <a:endParaRPr lang="ko-KR" sz="1800" b="0" i="0" u="none" strike="noStrike" noProof="0">
                        <a:solidFill>
                          <a:srgbClr val="000000"/>
                        </a:solidFill>
                        <a:latin typeface="Arial"/>
                        <a:ea typeface="Malgun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학습, 평가</a:t>
                      </a:r>
                      <a:endParaRPr lang="ko-KR" sz="1800" b="0" i="0" u="none" strike="noStrike" noProof="0">
                        <a:solidFill>
                          <a:srgbClr val="000000"/>
                        </a:solidFill>
                        <a:latin typeface="Arial"/>
                        <a:ea typeface="Malgun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b="0" i="0" u="none" strike="noStrike" noProof="0">
                          <a:solidFill>
                            <a:srgbClr val="000000"/>
                          </a:solidFill>
                        </a:rPr>
                        <a:t>→ </a:t>
                      </a:r>
                      <a:r>
                        <a:rPr lang="ko-KR" alt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최적의</a:t>
                      </a:r>
                      <a:r>
                        <a:rPr lang="ko-KR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 </a:t>
                      </a:r>
                      <a:r>
                        <a:rPr lang="en-US" altLang="ko-KR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feature </a:t>
                      </a:r>
                      <a:r>
                        <a:rPr lang="ko-KR" alt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  <a:ea typeface="Malgun Gothic"/>
                        </a:rPr>
                        <a:t>조합 도출</a:t>
                      </a:r>
                      <a:endParaRPr lang="ko-KR" sz="1800" b="0" i="0" u="none" strike="noStrike" noProof="0">
                        <a:solidFill>
                          <a:srgbClr val="000000"/>
                        </a:solidFill>
                        <a:latin typeface="Arial"/>
                        <a:ea typeface="Malgun Gothic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96849"/>
                  </a:ext>
                </a:extLst>
              </a:tr>
              <a:tr h="17352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ko-KR" altLang="en-US" sz="2000" b="1" i="0" u="none" strike="noStrike" noProof="0">
                        <a:latin typeface="Arial"/>
                        <a:ea typeface="맑은 고딕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sz="2000" b="1" i="0" u="none" strike="noStrike" noProof="0">
                          <a:latin typeface="Arial"/>
                          <a:ea typeface="맑은 고딕"/>
                        </a:rPr>
                        <a:t>PCA</a:t>
                      </a:r>
                      <a:r>
                        <a:rPr lang="ko-KR" sz="1800" b="0" i="0" u="none" strike="noStrike" noProof="0">
                          <a:latin typeface="Arial"/>
                          <a:ea typeface="맑은 고딕"/>
                        </a:rPr>
                        <a:t> (Principal Component Analysis)</a:t>
                      </a:r>
                      <a:endParaRPr lang="ko-KR" altLang="en-US" sz="1800" b="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endParaRPr lang="ko-KR" altLang="en-US" sz="1800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>
                          <a:latin typeface="Arial"/>
                        </a:rPr>
                        <a:t>고차원 데이터 행렬의</a:t>
                      </a:r>
                      <a:endParaRPr lang="ko-KR" sz="1800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ko-KR" altLang="en-US" sz="1800">
                          <a:latin typeface="Arial"/>
                        </a:rPr>
                        <a:t>차원 분해</a:t>
                      </a:r>
                      <a:endParaRPr lang="ko-KR" sz="18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ko-KR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19993"/>
                  </a:ext>
                </a:extLst>
              </a:tr>
            </a:tbl>
          </a:graphicData>
        </a:graphic>
      </p:graphicFrame>
      <p:pic>
        <p:nvPicPr>
          <p:cNvPr id="8" name="그림 7" descr="지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2D1067-2652-5CA3-5D6E-27EAFD1A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23" y="4493727"/>
            <a:ext cx="2248415" cy="1534812"/>
          </a:xfrm>
          <a:prstGeom prst="rect">
            <a:avLst/>
          </a:prstGeom>
        </p:spPr>
      </p:pic>
      <p:pic>
        <p:nvPicPr>
          <p:cNvPr id="14" name="그림 13" descr="텍스트, 도표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532FDE-EA2E-A1EB-1724-F7BA568B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31" t="826" r="1175" b="4959"/>
          <a:stretch>
            <a:fillRect/>
          </a:stretch>
        </p:blipFill>
        <p:spPr>
          <a:xfrm>
            <a:off x="4653349" y="4659689"/>
            <a:ext cx="4888675" cy="1169046"/>
          </a:xfrm>
          <a:prstGeom prst="rect">
            <a:avLst/>
          </a:prstGeom>
        </p:spPr>
      </p:pic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3BD8DC-9336-7DF7-6978-9D5EBBAA7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231" y="2675884"/>
            <a:ext cx="4031133" cy="1619507"/>
          </a:xfrm>
          <a:prstGeom prst="rect">
            <a:avLst/>
          </a:prstGeom>
        </p:spPr>
      </p:pic>
      <p:pic>
        <p:nvPicPr>
          <p:cNvPr id="17" name="그림 16" descr="텍스트, 도표, 지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252434-64AD-0D3E-5202-B418634702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42" r="565" b="3077"/>
          <a:stretch>
            <a:fillRect/>
          </a:stretch>
        </p:blipFill>
        <p:spPr>
          <a:xfrm>
            <a:off x="5405951" y="909058"/>
            <a:ext cx="4881245" cy="1654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17920-2A97-9176-FD58-6584A3B848AE}"/>
              </a:ext>
            </a:extLst>
          </p:cNvPr>
          <p:cNvSpPr txBox="1"/>
          <p:nvPr/>
        </p:nvSpPr>
        <p:spPr>
          <a:xfrm>
            <a:off x="339808" y="6213148"/>
            <a:ext cx="8162747" cy="369332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US" altLang="ko-KR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Each method is employed with distinct strategies to optimize VM performance.</a:t>
            </a:r>
            <a:endParaRPr lang="en-US" altLang="ko-KR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0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961E-7540-477F-912B-0320EC54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E0321-6F4B-045C-3EAA-2C4B3865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Results</a:t>
            </a:r>
            <a:r>
              <a:rPr lang="ko-KR" altLang="en-US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 : Feature Selection &amp; Weight Comparison</a:t>
            </a:r>
            <a:endParaRPr lang="ko-KR" sz="2600" b="1">
              <a:solidFill>
                <a:srgbClr val="0E284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9B05C-9230-0DFB-E4F7-FB51441B57EE}"/>
              </a:ext>
            </a:extLst>
          </p:cNvPr>
          <p:cNvSpPr txBox="1"/>
          <p:nvPr/>
        </p:nvSpPr>
        <p:spPr>
          <a:xfrm>
            <a:off x="530379" y="873346"/>
            <a:ext cx="4527073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Comparison of Feature Selection Across Models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BA269-11F5-AC6B-18F8-7F92874794F8}"/>
              </a:ext>
            </a:extLst>
          </p:cNvPr>
          <p:cNvSpPr txBox="1"/>
          <p:nvPr/>
        </p:nvSpPr>
        <p:spPr>
          <a:xfrm>
            <a:off x="6621161" y="4108619"/>
            <a:ext cx="5354595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Arial"/>
              <a:buChar char="•"/>
            </a:pPr>
            <a:endParaRPr lang="en-US" sz="1900">
              <a:latin typeface="Calibri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900" baseline="0">
                <a:latin typeface="Calibri"/>
                <a:ea typeface="맑은 고딕"/>
                <a:cs typeface="Arial"/>
              </a:rPr>
              <a:t>Pearson &amp; SVS: </a:t>
            </a:r>
            <a:r>
              <a:rPr lang="en-US" altLang="ko-KR" sz="1900">
                <a:latin typeface="Calibri"/>
                <a:ea typeface="맑은 고딕"/>
                <a:cs typeface="Arial"/>
              </a:rPr>
              <a:t>Targeting </a:t>
            </a:r>
            <a:r>
              <a:rPr lang="en-US" altLang="ko-KR" sz="1900" b="1">
                <a:latin typeface="Calibri"/>
                <a:ea typeface="맑은 고딕"/>
                <a:cs typeface="Arial"/>
              </a:rPr>
              <a:t>OES-based features</a:t>
            </a:r>
            <a:r>
              <a:rPr lang="en-US" altLang="ko-KR" sz="1900">
                <a:latin typeface="Calibri"/>
                <a:ea typeface="맑은 고딕"/>
                <a:cs typeface="Arial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</a:rPr>
              <a:t>PCA: Integrating</a:t>
            </a:r>
            <a:r>
              <a:rPr lang="en-US" sz="1900" b="1">
                <a:latin typeface="Calibri"/>
                <a:ea typeface="Calibri"/>
                <a:cs typeface="Calibri"/>
              </a:rPr>
              <a:t> OES (Chemical) + VI (Physical)</a:t>
            </a:r>
          </a:p>
          <a:p>
            <a:pPr marL="285750" indent="-285750">
              <a:buFont typeface="Arial"/>
              <a:buChar char="•"/>
            </a:pPr>
            <a:endParaRPr lang="en-US" sz="19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</a:rPr>
              <a:t>Dominant OES selection reflects </a:t>
            </a:r>
            <a:r>
              <a:rPr lang="en-US" sz="1900" b="1">
                <a:latin typeface="Calibri"/>
                <a:ea typeface="Calibri"/>
                <a:cs typeface="Calibri"/>
              </a:rPr>
              <a:t>high sensitivity to radical density variations.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 altLang="ko-KR" sz="1900">
              <a:latin typeface="맑은 고딕"/>
              <a:ea typeface="맑은 고딕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9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9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900" b="1">
              <a:latin typeface="맑은 고딕"/>
              <a:ea typeface="맑은 고딕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altLang="ko-KR" sz="1900" b="1">
              <a:latin typeface="Calibri"/>
              <a:ea typeface="맑은 고딕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endParaRPr lang="ko-KR" altLang="en-US" sz="190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1E0E9BC-07ED-5A8C-23FC-DCBC299A5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24052"/>
              </p:ext>
            </p:extLst>
          </p:nvPr>
        </p:nvGraphicFramePr>
        <p:xfrm>
          <a:off x="6755027" y="1966783"/>
          <a:ext cx="5093469" cy="191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32">
                  <a:extLst>
                    <a:ext uri="{9D8B030D-6E8A-4147-A177-3AD203B41FA5}">
                      <a16:colId xmlns:a16="http://schemas.microsoft.com/office/drawing/2014/main" val="3456349684"/>
                    </a:ext>
                  </a:extLst>
                </a:gridCol>
                <a:gridCol w="3378137">
                  <a:extLst>
                    <a:ext uri="{9D8B030D-6E8A-4147-A177-3AD203B41FA5}">
                      <a16:colId xmlns:a16="http://schemas.microsoft.com/office/drawing/2014/main" val="4162331571"/>
                    </a:ext>
                  </a:extLst>
                </a:gridCol>
              </a:tblGrid>
              <a:tr h="478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>
                          <a:latin typeface="Calibri"/>
                        </a:rPr>
                        <a:t>Model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err="1">
                          <a:latin typeface="Calibri"/>
                        </a:rPr>
                        <a:t>Selected</a:t>
                      </a:r>
                      <a:r>
                        <a:rPr lang="ko-KR" altLang="en-US">
                          <a:latin typeface="Calibri"/>
                        </a:rPr>
                        <a:t> </a:t>
                      </a:r>
                      <a:r>
                        <a:rPr lang="ko-KR" altLang="en-US" err="1">
                          <a:latin typeface="Calibri"/>
                        </a:rPr>
                        <a:t>Top</a:t>
                      </a:r>
                      <a:r>
                        <a:rPr lang="ko-KR" altLang="en-US">
                          <a:latin typeface="Calibri"/>
                        </a:rPr>
                        <a:t> 5 </a:t>
                      </a:r>
                      <a:r>
                        <a:rPr lang="ko-KR" altLang="en-US" err="1">
                          <a:latin typeface="Calibri"/>
                        </a:rPr>
                        <a:t>Variables</a:t>
                      </a:r>
                      <a:endParaRPr lang="ko-KR" err="1"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35311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o-KR" altLang="en-US" b="1" err="1">
                          <a:solidFill>
                            <a:schemeClr val="tx1"/>
                          </a:solidFill>
                          <a:latin typeface="Calibri"/>
                        </a:rPr>
                        <a:t>Pearson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ko-KR" altLang="en-US" sz="1400" b="1">
                          <a:solidFill>
                            <a:schemeClr val="tx1"/>
                          </a:solidFill>
                          <a:latin typeface="Calibri"/>
                        </a:rPr>
                        <a:t>CF2, </a:t>
                      </a:r>
                      <a:r>
                        <a:rPr lang="en-US" altLang="ko-KR" sz="2400" b="1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altLang="ko-KR" sz="1400" b="1" i="0" u="none" strike="noStrike" noProof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CF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altLang="ko-KR" sz="2400" b="1" i="0" u="none" strike="noStrike" noProof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n</a:t>
                      </a:r>
                      <a:r>
                        <a:rPr lang="en-US" altLang="ko-KR" sz="1400" b="1" i="0" u="none" strike="noStrike" noProof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F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altLang="ko-KR" sz="2400" b="1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n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altLang="ko-KR" sz="2400" b="1" i="0" u="none" strike="noStrike" noProof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n</a:t>
                      </a:r>
                      <a:r>
                        <a:rPr lang="en-US" altLang="ko-KR" sz="1400" b="1" i="0" u="none" strike="noStrike" noProof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O</a:t>
                      </a:r>
                      <a:endParaRPr lang="ko-KR" altLang="en-US" sz="1400" b="1" err="1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65171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solidFill>
                            <a:schemeClr val="tx1"/>
                          </a:solidFill>
                          <a:latin typeface="Calibri"/>
                        </a:rPr>
                        <a:t>SVS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ko-KR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CF2, </a:t>
                      </a:r>
                      <a:r>
                        <a:rPr lang="en-US" altLang="ko-KR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altLang="ko-KR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co</a:t>
                      </a:r>
                      <a:r>
                        <a:rPr lang="en-US" altLang="ko-KR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(644)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CF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O, 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co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(645)</a:t>
                      </a:r>
                      <a:endParaRPr lang="en-US" altLang="ko-KR" sz="18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43007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>
                          <a:solidFill>
                            <a:schemeClr val="tx1"/>
                          </a:solidFill>
                          <a:latin typeface="Calibri"/>
                        </a:rPr>
                        <a:t>PCA 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(Best 5 </a:t>
                      </a:r>
                      <a:r>
                        <a:rPr lang="ko-KR" altLang="en-US" sz="1600" b="1" err="1">
                          <a:solidFill>
                            <a:schemeClr val="tx1"/>
                          </a:solidFill>
                          <a:latin typeface="Calibri"/>
                        </a:rPr>
                        <a:t>PCs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Calibri"/>
                        </a:rPr>
                        <a:t>PC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Calibri"/>
                        </a:rPr>
                        <a:t>PC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Calibri"/>
                        </a:rPr>
                        <a:t>PC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Calibri"/>
                        </a:rPr>
                        <a:t>PC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r>
                        <a:rPr lang="en-US" altLang="ko-KR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ko-KR" altLang="en-US" sz="2000" b="1">
                          <a:solidFill>
                            <a:schemeClr val="tx1"/>
                          </a:solidFill>
                          <a:latin typeface="Calibri"/>
                        </a:rPr>
                        <a:t>PC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85957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6CEE7A-2E7E-78EB-CB51-F9ABB47B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2" r="140" b="-157"/>
          <a:stretch>
            <a:fillRect/>
          </a:stretch>
        </p:blipFill>
        <p:spPr>
          <a:xfrm>
            <a:off x="662041" y="1244958"/>
            <a:ext cx="5931026" cy="5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BC4A-B52D-641F-86F1-0ED82601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4">
            <a:extLst>
              <a:ext uri="{FF2B5EF4-FFF2-40B4-BE49-F238E27FC236}">
                <a16:creationId xmlns:a16="http://schemas.microsoft.com/office/drawing/2014/main" id="{5315DB83-66AB-12D9-5AFD-5DC85D3212C3}"/>
              </a:ext>
            </a:extLst>
          </p:cNvPr>
          <p:cNvSpPr/>
          <p:nvPr/>
        </p:nvSpPr>
        <p:spPr bwMode="auto">
          <a:xfrm>
            <a:off x="3659881" y="1050328"/>
            <a:ext cx="2467846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345786ED-D3C9-D7E9-89C6-0DE99AD6419C}"/>
              </a:ext>
            </a:extLst>
          </p:cNvPr>
          <p:cNvSpPr txBox="1">
            <a:spLocks/>
          </p:cNvSpPr>
          <p:nvPr/>
        </p:nvSpPr>
        <p:spPr>
          <a:xfrm>
            <a:off x="1749710" y="222191"/>
            <a:ext cx="8614998" cy="46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sz="2800" b="1">
                <a:solidFill>
                  <a:srgbClr val="1F497D"/>
                </a:solidFill>
                <a:cs typeface="Calibri" panose="020F0502020204030204" pitchFamily="34" charset="0"/>
              </a:rPr>
              <a:t>Flowchart of Virtual Metrology</a:t>
            </a:r>
            <a:endParaRPr lang="ko-KR" altLang="en-US" sz="2800" b="1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E69C388-FF7A-2780-8754-EA0FDD8C8313}"/>
              </a:ext>
            </a:extLst>
          </p:cNvPr>
          <p:cNvSpPr/>
          <p:nvPr/>
        </p:nvSpPr>
        <p:spPr bwMode="auto">
          <a:xfrm>
            <a:off x="6141953" y="1057018"/>
            <a:ext cx="2699112" cy="5293795"/>
          </a:xfrm>
          <a:prstGeom prst="roundRect">
            <a:avLst>
              <a:gd name="adj" fmla="val 2983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192CB93-F3E6-AACF-A6D2-FF1870F589A6}"/>
              </a:ext>
            </a:extLst>
          </p:cNvPr>
          <p:cNvSpPr/>
          <p:nvPr/>
        </p:nvSpPr>
        <p:spPr bwMode="auto">
          <a:xfrm>
            <a:off x="8846035" y="1067013"/>
            <a:ext cx="2982922" cy="5297715"/>
          </a:xfrm>
          <a:prstGeom prst="roundRect">
            <a:avLst>
              <a:gd name="adj" fmla="val 2591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BAA39-B8E3-7373-D119-C4B73FD613AB}"/>
              </a:ext>
            </a:extLst>
          </p:cNvPr>
          <p:cNvSpPr txBox="1"/>
          <p:nvPr/>
        </p:nvSpPr>
        <p:spPr>
          <a:xfrm>
            <a:off x="70837" y="1360857"/>
            <a:ext cx="26519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457200" latinLnBrk="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Raw Data (1024)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30E36B27-1E4D-CA14-DE7D-52F0E46743C6}"/>
              </a:ext>
            </a:extLst>
          </p:cNvPr>
          <p:cNvSpPr/>
          <p:nvPr/>
        </p:nvSpPr>
        <p:spPr>
          <a:xfrm>
            <a:off x="5995649" y="3242575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8E58582E-D03E-AE34-0D99-D1C8F129064A}"/>
              </a:ext>
            </a:extLst>
          </p:cNvPr>
          <p:cNvSpPr/>
          <p:nvPr/>
        </p:nvSpPr>
        <p:spPr>
          <a:xfrm>
            <a:off x="8714608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423" name="직사각형 422">
            <a:extLst>
              <a:ext uri="{FF2B5EF4-FFF2-40B4-BE49-F238E27FC236}">
                <a16:creationId xmlns:a16="http://schemas.microsoft.com/office/drawing/2014/main" id="{044828E3-6519-C251-6753-F1AD6CF7DCD7}"/>
              </a:ext>
            </a:extLst>
          </p:cNvPr>
          <p:cNvSpPr/>
          <p:nvPr/>
        </p:nvSpPr>
        <p:spPr>
          <a:xfrm>
            <a:off x="10537462" y="4931984"/>
            <a:ext cx="126323" cy="12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0B5B9-93EF-7C70-F697-E1075174A9E1}"/>
              </a:ext>
            </a:extLst>
          </p:cNvPr>
          <p:cNvSpPr txBox="1"/>
          <p:nvPr/>
        </p:nvSpPr>
        <p:spPr>
          <a:xfrm>
            <a:off x="3723536" y="1391669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Variables (12)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ADFE56-203F-BAF0-DA04-322205249862}"/>
              </a:ext>
            </a:extLst>
          </p:cNvPr>
          <p:cNvSpPr/>
          <p:nvPr/>
        </p:nvSpPr>
        <p:spPr>
          <a:xfrm>
            <a:off x="3719661" y="1523385"/>
            <a:ext cx="2574312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altLang="ko-KR" sz="1400" b="1">
              <a:latin typeface="Calibri"/>
              <a:ea typeface="Malgun 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Actinometry 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Malgun Gothic"/>
                <a:cs typeface="Calibri"/>
              </a:rPr>
              <a:t>n</a:t>
            </a:r>
            <a:r>
              <a:rPr lang="en-US" sz="1600" baseline="-25000">
                <a:latin typeface="Calibri"/>
                <a:ea typeface="Malgun Gothic"/>
                <a:cs typeface="Calibri"/>
              </a:rPr>
              <a:t>CO,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CF2,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</a:t>
            </a:r>
            <a:r>
              <a:rPr lang="en-US" sz="1600">
                <a:latin typeface="Calibri"/>
                <a:ea typeface="맑은 고딕"/>
                <a:cs typeface="Arial"/>
              </a:rPr>
              <a:t>, 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F</a:t>
            </a:r>
            <a:r>
              <a:rPr lang="en-US" sz="1600">
                <a:latin typeface="Calibri"/>
                <a:ea typeface="맑은 고딕"/>
                <a:cs typeface="Arial"/>
              </a:rPr>
              <a:t>, 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o</a:t>
            </a:r>
            <a:r>
              <a:rPr lang="en-US" sz="1600" b="1" baseline="-25000">
                <a:latin typeface="Calibri"/>
                <a:ea typeface="맑은 고딕"/>
                <a:cs typeface="Arial"/>
              </a:rPr>
              <a:t>   </a:t>
            </a:r>
            <a:endParaRPr lang="en-US">
              <a:ea typeface="맑은 고딕" panose="02110004020202020204"/>
            </a:endParaRPr>
          </a:p>
          <a:p>
            <a:endParaRPr lang="en-US" altLang="ko-KR" sz="1600"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Ar Line Ratio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맑은 고딕"/>
                <a:cs typeface="Calibri"/>
              </a:rPr>
              <a:t>n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  <a:r>
              <a:rPr lang="en-US" sz="1600">
                <a:latin typeface="Calibri"/>
                <a:ea typeface="맑은 고딕"/>
                <a:cs typeface="Calibri"/>
              </a:rPr>
              <a:t>, T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</a:p>
          <a:p>
            <a:endParaRPr lang="en-US" altLang="ko-KR" sz="1200">
              <a:latin typeface="맑은 고딕" panose="02110004020202020204"/>
              <a:ea typeface="맑은 고딕"/>
            </a:endParaRPr>
          </a:p>
          <a:p>
            <a:endParaRPr lang="en-US" sz="1200" b="1">
              <a:latin typeface="Malgun Gothic"/>
              <a:ea typeface="Malgun Gothic"/>
            </a:endParaRPr>
          </a:p>
          <a:p>
            <a:endParaRPr lang="en-US" sz="1200" b="1">
              <a:ea typeface="+mn-lt"/>
              <a:cs typeface="+mn-lt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FDF8A-3A9F-9E76-1853-6017AB1C9663}"/>
              </a:ext>
            </a:extLst>
          </p:cNvPr>
          <p:cNvGrpSpPr/>
          <p:nvPr/>
        </p:nvGrpSpPr>
        <p:grpSpPr>
          <a:xfrm>
            <a:off x="6213878" y="1362792"/>
            <a:ext cx="5399072" cy="4667117"/>
            <a:chOff x="3435983" y="1260410"/>
            <a:chExt cx="5399072" cy="466711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67AD8C-E5F9-3676-5534-8CC32FD44750}"/>
                </a:ext>
              </a:extLst>
            </p:cNvPr>
            <p:cNvSpPr txBox="1"/>
            <p:nvPr/>
          </p:nvSpPr>
          <p:spPr>
            <a:xfrm>
              <a:off x="3771856" y="1995603"/>
              <a:ext cx="737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CDFED86-81C5-885E-EE43-4F09D5FA289C}"/>
                </a:ext>
              </a:extLst>
            </p:cNvPr>
            <p:cNvSpPr txBox="1"/>
            <p:nvPr/>
          </p:nvSpPr>
          <p:spPr>
            <a:xfrm>
              <a:off x="4726751" y="1995603"/>
              <a:ext cx="1208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Wrapper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AB4B4B-1718-5184-CE42-D73D10A7F0EF}"/>
                </a:ext>
              </a:extLst>
            </p:cNvPr>
            <p:cNvSpPr txBox="1"/>
            <p:nvPr/>
          </p:nvSpPr>
          <p:spPr>
            <a:xfrm>
              <a:off x="3625934" y="2284348"/>
              <a:ext cx="929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PCF</a:t>
              </a:r>
              <a:endParaRPr lang="ko-KR" alt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5801ECC-72C8-AAA7-7E13-2985B7FF3AC5}"/>
                </a:ext>
              </a:extLst>
            </p:cNvPr>
            <p:cNvSpPr txBox="1"/>
            <p:nvPr/>
          </p:nvSpPr>
          <p:spPr>
            <a:xfrm>
              <a:off x="4720919" y="2283060"/>
              <a:ext cx="110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SVS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9A60B65E-F233-7FE5-C2D0-9C746D9AA2B6}"/>
                </a:ext>
              </a:extLst>
            </p:cNvPr>
            <p:cNvGrpSpPr/>
            <p:nvPr/>
          </p:nvGrpSpPr>
          <p:grpSpPr>
            <a:xfrm>
              <a:off x="3435983" y="1260410"/>
              <a:ext cx="5399072" cy="4667117"/>
              <a:chOff x="3435983" y="1260410"/>
              <a:chExt cx="5399072" cy="4667117"/>
            </a:xfrm>
          </p:grpSpPr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5694F6BB-6DAE-97A9-65B0-FC3E94D23173}"/>
                  </a:ext>
                </a:extLst>
              </p:cNvPr>
              <p:cNvSpPr txBox="1"/>
              <p:nvPr/>
            </p:nvSpPr>
            <p:spPr>
              <a:xfrm>
                <a:off x="3435983" y="1260410"/>
                <a:ext cx="26768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Feature selection method (TOP5)</a:t>
                </a:r>
                <a:endParaRPr lang="ko-KR" altLang="en-US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모서리가 둥근 직사각형 16">
                <a:extLst>
                  <a:ext uri="{FF2B5EF4-FFF2-40B4-BE49-F238E27FC236}">
                    <a16:creationId xmlns:a16="http://schemas.microsoft.com/office/drawing/2014/main" id="{6C54A980-2940-8E5A-4EAE-19133E19D35A}"/>
                  </a:ext>
                </a:extLst>
              </p:cNvPr>
              <p:cNvSpPr/>
              <p:nvPr/>
            </p:nvSpPr>
            <p:spPr>
              <a:xfrm>
                <a:off x="3592523" y="1951026"/>
                <a:ext cx="2157967" cy="910929"/>
              </a:xfrm>
              <a:prstGeom prst="roundRect">
                <a:avLst/>
              </a:prstGeom>
              <a:noFill/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3FD9F5B-1EE5-2BE9-3F06-49121D3492E4}"/>
                  </a:ext>
                </a:extLst>
              </p:cNvPr>
              <p:cNvSpPr txBox="1"/>
              <p:nvPr/>
            </p:nvSpPr>
            <p:spPr>
              <a:xfrm>
                <a:off x="3474539" y="3446842"/>
                <a:ext cx="2597522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 b="1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Result : OES (8) + PCA (5)</a:t>
                </a:r>
                <a:endParaRPr lang="en-US" altLang="ko-KR" sz="1600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D7CAF9-F243-D8E8-D227-BC7E06DD101E}"/>
                  </a:ext>
                </a:extLst>
              </p:cNvPr>
              <p:cNvSpPr txBox="1"/>
              <p:nvPr/>
            </p:nvSpPr>
            <p:spPr>
              <a:xfrm>
                <a:off x="6158209" y="2149236"/>
                <a:ext cx="267684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Modeling</a:t>
                </a:r>
                <a:endParaRPr lang="en-US" altLang="ko-KR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EFDE3D-2910-0B8C-D8C4-D914C79B8E1D}"/>
                  </a:ext>
                </a:extLst>
              </p:cNvPr>
              <p:cNvSpPr txBox="1"/>
              <p:nvPr/>
            </p:nvSpPr>
            <p:spPr>
              <a:xfrm>
                <a:off x="3451780" y="5661152"/>
                <a:ext cx="682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85E6D0-D553-3485-17EB-59520F4A886F}"/>
                  </a:ext>
                </a:extLst>
              </p:cNvPr>
              <p:cNvSpPr txBox="1"/>
              <p:nvPr/>
            </p:nvSpPr>
            <p:spPr>
              <a:xfrm>
                <a:off x="5472080" y="5665917"/>
                <a:ext cx="54313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</p:grpSp>
      </p:grp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7F8463E1-DE1F-A2D7-CB59-C1D5BE19D8FB}"/>
              </a:ext>
            </a:extLst>
          </p:cNvPr>
          <p:cNvSpPr/>
          <p:nvPr/>
        </p:nvSpPr>
        <p:spPr>
          <a:xfrm>
            <a:off x="3519330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883EB9-2907-0D64-EF15-0F09EC00E278}"/>
              </a:ext>
            </a:extLst>
          </p:cNvPr>
          <p:cNvSpPr txBox="1"/>
          <p:nvPr/>
        </p:nvSpPr>
        <p:spPr>
          <a:xfrm>
            <a:off x="3744053" y="3375332"/>
            <a:ext cx="288790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Energy Delivery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Power, Reflected power, </a:t>
            </a:r>
          </a:p>
          <a:p>
            <a:pPr>
              <a:defRPr/>
            </a:pPr>
            <a:r>
              <a:rPr lang="en-US" sz="1200" dirty="0" err="1">
                <a:latin typeface="Malgun Gothic"/>
                <a:ea typeface="Malgun Gothic"/>
                <a:cs typeface="+mn-lt"/>
              </a:rPr>
              <a:t>Couplingefficiency</a:t>
            </a: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sz="1200" dirty="0">
              <a:latin typeface="Malgun Gothic"/>
              <a:ea typeface="Malgun Gothic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sz="1200" b="1" dirty="0">
                <a:latin typeface="Malgun Gothic"/>
                <a:ea typeface="Malgun Gothic"/>
                <a:cs typeface="+mn-lt"/>
              </a:rPr>
              <a:t>Ion </a:t>
            </a:r>
            <a:r>
              <a:rPr lang="en-US" sz="1200" b="1" dirty="0" err="1">
                <a:latin typeface="Malgun Gothic"/>
                <a:ea typeface="Malgun Gothic"/>
                <a:cs typeface="+mn-lt"/>
              </a:rPr>
              <a:t>Accereration</a:t>
            </a:r>
            <a:r>
              <a:rPr lang="en-US" sz="1200" b="1" dirty="0">
                <a:latin typeface="Malgun Gothic"/>
                <a:ea typeface="Malgun Gothic"/>
                <a:cs typeface="+mn-lt"/>
              </a:rPr>
              <a:t> (Energy)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Voltage, Phase</a:t>
            </a:r>
          </a:p>
          <a:p>
            <a:pPr>
              <a:defRPr/>
            </a:pPr>
            <a:endParaRPr lang="en-US" altLang="ko-KR" sz="1200" b="1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Ion Flux (Density)</a:t>
            </a:r>
          </a:p>
          <a:p>
            <a:pPr>
              <a:defRPr/>
            </a:pPr>
            <a:r>
              <a:rPr lang="en-US" sz="1200" dirty="0">
                <a:latin typeface="Malgun Gothic"/>
                <a:ea typeface="Malgun Gothic"/>
                <a:cs typeface="+mn-lt"/>
              </a:rPr>
              <a:t>Current, 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Impedance</a:t>
            </a:r>
            <a:endParaRPr lang="en-US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Surface Reaction</a:t>
            </a:r>
          </a:p>
          <a:p>
            <a:pPr>
              <a:defRPr/>
            </a:pPr>
            <a:r>
              <a:rPr lang="en-US" altLang="ko-KR" sz="1200" dirty="0" err="1">
                <a:latin typeface="맑은 고딕"/>
                <a:ea typeface="맑은 고딕" panose="02110004020202020204"/>
                <a:cs typeface="+mn-lt"/>
              </a:rPr>
              <a:t>EffectivePower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current,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</a:t>
            </a: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30319-D18B-BF86-4890-5D43BA42CFE6}"/>
              </a:ext>
            </a:extLst>
          </p:cNvPr>
          <p:cNvSpPr txBox="1"/>
          <p:nvPr/>
        </p:nvSpPr>
        <p:spPr>
          <a:xfrm>
            <a:off x="150019" y="3426631"/>
            <a:ext cx="27366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  <a:cs typeface="Calibri"/>
              </a:rPr>
              <a:t>VI Raw Data (130)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A8F6E-C879-F8D4-B889-01F27BADC988}"/>
              </a:ext>
            </a:extLst>
          </p:cNvPr>
          <p:cNvSpPr txBox="1"/>
          <p:nvPr/>
        </p:nvSpPr>
        <p:spPr>
          <a:xfrm>
            <a:off x="149492" y="3219187"/>
            <a:ext cx="3738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128-1104nm wavelength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227E8-B0E0-DE6F-BA33-75B7E69786F8}"/>
              </a:ext>
            </a:extLst>
          </p:cNvPr>
          <p:cNvSpPr txBox="1"/>
          <p:nvPr/>
        </p:nvSpPr>
        <p:spPr>
          <a:xfrm>
            <a:off x="3655370" y="3261136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VI Variables (10)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pic>
        <p:nvPicPr>
          <p:cNvPr id="30" name="그림 29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D4B5B0-79D4-4ECE-C858-783AA701A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7438" r="12739" b="20"/>
          <a:stretch>
            <a:fillRect/>
          </a:stretch>
        </p:blipFill>
        <p:spPr>
          <a:xfrm>
            <a:off x="283356" y="3758918"/>
            <a:ext cx="1414367" cy="1029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E7AF09-0758-0435-9E0C-CFECAD822942}"/>
              </a:ext>
            </a:extLst>
          </p:cNvPr>
          <p:cNvSpPr txBox="1"/>
          <p:nvPr/>
        </p:nvSpPr>
        <p:spPr>
          <a:xfrm>
            <a:off x="6291649" y="3707027"/>
            <a:ext cx="2368378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Calibri"/>
              <a:ea typeface="Calibri"/>
              <a:cs typeface="Calibri"/>
            </a:endParaRPr>
          </a:p>
          <a:p>
            <a:r>
              <a:rPr lang="ko-KR" altLang="en-US" sz="1400">
                <a:latin typeface="Calibri"/>
                <a:ea typeface="Calibri"/>
                <a:cs typeface="Calibri"/>
              </a:rPr>
              <a:t>Max </a:t>
            </a:r>
            <a:r>
              <a:rPr lang="en-US" altLang="ko-KR" sz="1400">
                <a:latin typeface="Malgun Gothic"/>
                <a:ea typeface="+mn-lt"/>
                <a:cs typeface="Calibri"/>
              </a:rPr>
              <a:t>R</a:t>
            </a:r>
            <a:r>
              <a:rPr lang="en-US" altLang="ko-KR" sz="1100" baseline="30000">
                <a:latin typeface="Malgun Gothic"/>
                <a:ea typeface="+mn-lt"/>
                <a:cs typeface="Calibri"/>
              </a:rPr>
              <a:t>2</a:t>
            </a:r>
            <a:r>
              <a:rPr lang="ko-KR" altLang="en-US" sz="1400">
                <a:latin typeface="Calibri"/>
                <a:ea typeface="Calibri"/>
                <a:cs typeface="Calibri"/>
              </a:rPr>
              <a:t> &lt; 0.85</a:t>
            </a:r>
          </a:p>
          <a:p>
            <a:endParaRPr lang="ko-KR" altLang="en-US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High inter-variable dependency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OES dominance masks VI signals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맑은 고딕" panose="02110004020202020204"/>
              <a:ea typeface="맑은 고딕" panose="02110004020202020204"/>
              <a:cs typeface="Calibri"/>
            </a:endParaRPr>
          </a:p>
          <a:p>
            <a:r>
              <a:rPr lang="en-US" altLang="ko-KR" sz="1400">
                <a:latin typeface="Calibri"/>
                <a:ea typeface="Calibri"/>
                <a:cs typeface="Calibri"/>
              </a:rPr>
              <a:t>→ Combining 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OES</a:t>
            </a:r>
            <a:r>
              <a:rPr lang="en-US" altLang="ko-KR" sz="1400">
                <a:latin typeface="Calibri"/>
                <a:ea typeface="Calibri"/>
                <a:cs typeface="Calibri"/>
              </a:rPr>
              <a:t> with 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PCA </a:t>
            </a: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43981-9D86-4ADD-0800-A619B4D3D92C}"/>
              </a:ext>
            </a:extLst>
          </p:cNvPr>
          <p:cNvSpPr txBox="1"/>
          <p:nvPr/>
        </p:nvSpPr>
        <p:spPr>
          <a:xfrm>
            <a:off x="9030730" y="2728783"/>
            <a:ext cx="2666999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ea typeface="Calibri"/>
                <a:cs typeface="Calibri"/>
              </a:rPr>
              <a:t>Hybrid Model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OES </a:t>
            </a:r>
            <a:r>
              <a:rPr lang="en-US" sz="1400">
                <a:latin typeface="Calibri"/>
                <a:ea typeface="Calibri"/>
                <a:cs typeface="Calibri"/>
              </a:rPr>
              <a:t>(dominant radical data)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PC</a:t>
            </a:r>
            <a:r>
              <a:rPr lang="en-US" sz="1400">
                <a:latin typeface="Calibri"/>
                <a:ea typeface="Calibri"/>
                <a:cs typeface="Calibri"/>
              </a:rPr>
              <a:t> (subtle process data)</a:t>
            </a:r>
            <a:endParaRPr lang="en-US"/>
          </a:p>
          <a:p>
            <a:r>
              <a:rPr lang="en-US" sz="1400">
                <a:latin typeface="Malgun Gothic"/>
                <a:ea typeface="Malgun Gothic"/>
                <a:cs typeface="Calibri"/>
              </a:rPr>
              <a:t>R</a:t>
            </a:r>
            <a:r>
              <a:rPr lang="en-US" sz="1100" baseline="30000">
                <a:latin typeface="Malgun Gothic"/>
                <a:ea typeface="Malgun Gothic"/>
                <a:cs typeface="Calibri"/>
              </a:rPr>
              <a:t>2</a:t>
            </a:r>
            <a:r>
              <a:rPr lang="en-US" altLang="ko-KR" sz="1400">
                <a:latin typeface="Calibri"/>
                <a:ea typeface="Calibri"/>
                <a:cs typeface="Calibri"/>
              </a:rPr>
              <a:t> = 0.88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r>
              <a:rPr lang="en-US" sz="1400">
                <a:latin typeface="Calibri"/>
                <a:ea typeface="Calibri"/>
                <a:cs typeface="Calibri"/>
              </a:rPr>
              <a:t>Resolved dependency issues using PC variables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pic>
        <p:nvPicPr>
          <p:cNvPr id="33" name="그림 32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D77F27-DB93-4D2C-8B2A-180BD6ADC4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8" t="-2692" r="-269" b="-3458"/>
          <a:stretch>
            <a:fillRect/>
          </a:stretch>
        </p:blipFill>
        <p:spPr>
          <a:xfrm>
            <a:off x="158558" y="1598090"/>
            <a:ext cx="2675470" cy="1666095"/>
          </a:xfrm>
          <a:prstGeom prst="rect">
            <a:avLst/>
          </a:prstGeom>
        </p:spPr>
      </p:pic>
      <p:sp>
        <p:nvSpPr>
          <p:cNvPr id="47" name="사각형: 둥근 모서리 4">
            <a:extLst>
              <a:ext uri="{FF2B5EF4-FFF2-40B4-BE49-F238E27FC236}">
                <a16:creationId xmlns:a16="http://schemas.microsoft.com/office/drawing/2014/main" id="{B0DDFB3C-96D5-4443-E0ED-39BC75D1918B}"/>
              </a:ext>
            </a:extLst>
          </p:cNvPr>
          <p:cNvSpPr/>
          <p:nvPr/>
        </p:nvSpPr>
        <p:spPr bwMode="auto">
          <a:xfrm>
            <a:off x="98178" y="1065555"/>
            <a:ext cx="3577405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" name="모서리가 둥근 직사각형 269">
            <a:extLst>
              <a:ext uri="{FF2B5EF4-FFF2-40B4-BE49-F238E27FC236}">
                <a16:creationId xmlns:a16="http://schemas.microsoft.com/office/drawing/2014/main" id="{E107276B-5B35-A3E1-FBC8-9271B989A75A}"/>
              </a:ext>
            </a:extLst>
          </p:cNvPr>
          <p:cNvSpPr/>
          <p:nvPr/>
        </p:nvSpPr>
        <p:spPr bwMode="auto">
          <a:xfrm>
            <a:off x="492525" y="897243"/>
            <a:ext cx="2406203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Raw OES/VI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D801F-C3D5-12B0-9E53-13E85A5659CD}"/>
              </a:ext>
            </a:extLst>
          </p:cNvPr>
          <p:cNvSpPr txBox="1"/>
          <p:nvPr/>
        </p:nvSpPr>
        <p:spPr>
          <a:xfrm>
            <a:off x="163309" y="4682115"/>
            <a:ext cx="33746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F1(2MHz)/F2(13.56MHz)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Harmonics(H2-H5)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Power, Forward/Reflected Power,</a:t>
            </a:r>
            <a:endParaRPr lang="en-US" sz="1400">
              <a:solidFill>
                <a:prstClr val="black"/>
              </a:solidFill>
              <a:latin typeface="맑은 고딕" panose="02110004020202020204"/>
              <a:ea typeface="맑은 고딕" panose="02110004020202020204"/>
              <a:cs typeface="Calibri"/>
            </a:endParaRP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   Energy, Standing wave ratio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Voltage, Phase, Harmonic Phase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Current: Amps,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Impedance :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 panose="020F0502020204030204"/>
            </a:endParaRPr>
          </a:p>
        </p:txBody>
      </p:sp>
      <p:sp>
        <p:nvSpPr>
          <p:cNvPr id="53" name="모서리가 둥근 직사각형 269">
            <a:extLst>
              <a:ext uri="{FF2B5EF4-FFF2-40B4-BE49-F238E27FC236}">
                <a16:creationId xmlns:a16="http://schemas.microsoft.com/office/drawing/2014/main" id="{8FB1E31B-7539-8442-8ED7-DB68CE20A3FF}"/>
              </a:ext>
            </a:extLst>
          </p:cNvPr>
          <p:cNvSpPr/>
          <p:nvPr/>
        </p:nvSpPr>
        <p:spPr bwMode="auto">
          <a:xfrm>
            <a:off x="3740314" y="900776"/>
            <a:ext cx="2331176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Feature Filtering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69">
            <a:extLst>
              <a:ext uri="{FF2B5EF4-FFF2-40B4-BE49-F238E27FC236}">
                <a16:creationId xmlns:a16="http://schemas.microsoft.com/office/drawing/2014/main" id="{1EA68A7E-C70E-5F99-63DC-07840E428285}"/>
              </a:ext>
            </a:extLst>
          </p:cNvPr>
          <p:cNvSpPr/>
          <p:nvPr/>
        </p:nvSpPr>
        <p:spPr bwMode="auto">
          <a:xfrm>
            <a:off x="6309464" y="883210"/>
            <a:ext cx="2385198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Statistical Feature Selection</a:t>
            </a:r>
          </a:p>
        </p:txBody>
      </p:sp>
      <p:sp>
        <p:nvSpPr>
          <p:cNvPr id="6" name="사각형: 둥근 모서리 4">
            <a:extLst>
              <a:ext uri="{FF2B5EF4-FFF2-40B4-BE49-F238E27FC236}">
                <a16:creationId xmlns:a16="http://schemas.microsoft.com/office/drawing/2014/main" id="{45737B83-A2F3-EE1E-AFDA-8A1C3BD858FB}"/>
              </a:ext>
            </a:extLst>
          </p:cNvPr>
          <p:cNvSpPr/>
          <p:nvPr/>
        </p:nvSpPr>
        <p:spPr bwMode="auto">
          <a:xfrm>
            <a:off x="8849451" y="1067975"/>
            <a:ext cx="2979506" cy="5293795"/>
          </a:xfrm>
          <a:prstGeom prst="roundRect">
            <a:avLst>
              <a:gd name="adj" fmla="val 3025"/>
            </a:avLst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9" name="모서리가 둥근 직사각형 269">
            <a:extLst>
              <a:ext uri="{FF2B5EF4-FFF2-40B4-BE49-F238E27FC236}">
                <a16:creationId xmlns:a16="http://schemas.microsoft.com/office/drawing/2014/main" id="{DC44CB8A-3FEA-5694-1C63-9BDDE323A8A0}"/>
              </a:ext>
            </a:extLst>
          </p:cNvPr>
          <p:cNvSpPr/>
          <p:nvPr/>
        </p:nvSpPr>
        <p:spPr bwMode="auto">
          <a:xfrm>
            <a:off x="9008576" y="872291"/>
            <a:ext cx="2661151" cy="32340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SVS- Forward Selection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/>
            </a:endParaRPr>
          </a:p>
        </p:txBody>
      </p:sp>
      <p:pic>
        <p:nvPicPr>
          <p:cNvPr id="4" name="그림 3" descr="폰트, 타이포그래피, 상징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B0B12B-2901-468C-D9FC-529162226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92" y="6019107"/>
            <a:ext cx="586470" cy="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E93C6-A50C-0575-BA73-F08683BB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BD5DF-C687-B88F-D85C-BBCF9FC7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Results</a:t>
            </a:r>
            <a:r>
              <a:rPr lang="ko-KR" altLang="en-US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 : Performance Comparison</a:t>
            </a:r>
            <a:endParaRPr lang="en-US" altLang="ko-KR" sz="2600" b="1">
              <a:solidFill>
                <a:srgbClr val="0E2841"/>
              </a:solidFill>
              <a:ea typeface="맑은 고딕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75170-3BFD-848C-1169-7B8B877B849E}"/>
              </a:ext>
            </a:extLst>
          </p:cNvPr>
          <p:cNvSpPr txBox="1"/>
          <p:nvPr/>
        </p:nvSpPr>
        <p:spPr>
          <a:xfrm>
            <a:off x="530379" y="873346"/>
            <a:ext cx="4436086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Comparison of Feature Weights Across Models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  <p:pic>
        <p:nvPicPr>
          <p:cNvPr id="5" name="그림 4" descr="텍스트, 스크린샷, 도표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4C2D27-DA3A-3B46-CECD-F30CD10F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21"/>
          <a:stretch>
            <a:fillRect/>
          </a:stretch>
        </p:blipFill>
        <p:spPr>
          <a:xfrm>
            <a:off x="7180906" y="1216354"/>
            <a:ext cx="4519144" cy="280647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D4F357E7-1B03-A337-58A8-FAEA93F23325}"/>
              </a:ext>
            </a:extLst>
          </p:cNvPr>
          <p:cNvSpPr txBox="1"/>
          <p:nvPr/>
        </p:nvSpPr>
        <p:spPr>
          <a:xfrm>
            <a:off x="7182434" y="873346"/>
            <a:ext cx="3239990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Model Performance Comparison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AB811-77AB-1552-6CA4-697F660F9034}"/>
              </a:ext>
            </a:extLst>
          </p:cNvPr>
          <p:cNvSpPr txBox="1"/>
          <p:nvPr/>
        </p:nvSpPr>
        <p:spPr>
          <a:xfrm>
            <a:off x="7096574" y="4178633"/>
            <a:ext cx="4676411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US" altLang="ko-KR" sz="2000">
                <a:latin typeface="Calibri"/>
                <a:ea typeface="맑은 고딕"/>
                <a:cs typeface="Calibri"/>
              </a:rPr>
              <a:t>PCA is the best : OES + VI synergy </a:t>
            </a:r>
            <a:endParaRPr lang="ko-KR" altLang="en-US"/>
          </a:p>
          <a:p>
            <a:pPr marL="342900" indent="-342900">
              <a:buFont typeface="Wingdings"/>
              <a:buChar char="ü"/>
            </a:pPr>
            <a:endParaRPr lang="en-US" altLang="ko-KR" sz="2000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  <a:p>
            <a:r>
              <a:rPr lang="en-US" sz="2000">
                <a:latin typeface="Calibri"/>
                <a:ea typeface="Calibri"/>
                <a:cs typeface="Calibri"/>
              </a:rPr>
              <a:t>What if we construct a subset using 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high-impact features from each model?</a:t>
            </a:r>
            <a:endParaRPr lang="en-US">
              <a:ea typeface="맑은 고딕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>
                <a:latin typeface="Calibri"/>
                <a:ea typeface="Calibri"/>
                <a:cs typeface="Calibri"/>
              </a:rPr>
              <a:t>OES +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PC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4-15</a:t>
            </a:r>
            <a:r>
              <a:rPr lang="en-US" sz="2000">
                <a:latin typeface="Calibri"/>
                <a:ea typeface="Calibri"/>
                <a:cs typeface="Calibri"/>
              </a:rPr>
              <a:t> </a:t>
            </a:r>
            <a:r>
              <a:rPr lang="en-US" altLang="ko-KR" sz="2000">
                <a:latin typeface="Calibri"/>
                <a:ea typeface="Calibri"/>
                <a:cs typeface="Calibri"/>
              </a:rPr>
              <a:t>(VI + </a:t>
            </a:r>
            <a:r>
              <a:rPr lang="en-US" sz="2000">
                <a:latin typeface="Calibri"/>
                <a:ea typeface="+mn-lt"/>
                <a:cs typeface="+mn-lt"/>
              </a:rPr>
              <a:t>Low Variance components</a:t>
            </a:r>
            <a:r>
              <a:rPr lang="en-US" altLang="ko-KR" sz="2000">
                <a:latin typeface="Calibri"/>
                <a:ea typeface="Calibri"/>
                <a:cs typeface="Calibri"/>
              </a:rPr>
              <a:t>)</a:t>
            </a:r>
            <a:r>
              <a:rPr lang="ko-KR" altLang="en-US" sz="2000">
                <a:latin typeface="Calibri"/>
                <a:ea typeface="Calibri"/>
                <a:cs typeface="Calibri"/>
              </a:rPr>
              <a:t> </a:t>
            </a:r>
            <a:endParaRPr lang="en-US" altLang="ko-KR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ü"/>
            </a:pPr>
            <a:endParaRPr lang="en-US" altLang="ko-KR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  <p:pic>
        <p:nvPicPr>
          <p:cNvPr id="3" name="그림 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04F256-85B2-09D2-63F2-1F4A01B0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2" r="140" b="-157"/>
          <a:stretch>
            <a:fillRect/>
          </a:stretch>
        </p:blipFill>
        <p:spPr>
          <a:xfrm>
            <a:off x="662041" y="1244958"/>
            <a:ext cx="5931026" cy="5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33E18-8B49-0D12-9CF5-FD60132B0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텍스트, 스크린샷, 도표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ADA000-B034-4CAB-4144-AD190B35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84" t="561" b="-170"/>
          <a:stretch>
            <a:fillRect/>
          </a:stretch>
        </p:blipFill>
        <p:spPr>
          <a:xfrm>
            <a:off x="650182" y="1321558"/>
            <a:ext cx="4788255" cy="425904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EDB9FE9-02D4-0F3D-AA71-B4F984D7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Results :</a:t>
            </a:r>
            <a:r>
              <a:rPr lang="ko-KR" altLang="en-US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 Optimization of Model Performance</a:t>
            </a:r>
            <a:endParaRPr lang="ko-KR" sz="2600" b="1">
              <a:solidFill>
                <a:srgbClr val="0E2841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045AA-73D4-F0C6-D9F8-6735B2EE1EA1}"/>
              </a:ext>
            </a:extLst>
          </p:cNvPr>
          <p:cNvSpPr txBox="1"/>
          <p:nvPr/>
        </p:nvSpPr>
        <p:spPr>
          <a:xfrm>
            <a:off x="798109" y="5661590"/>
            <a:ext cx="1060303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altLang="ko-KR">
                <a:latin typeface="Calibri"/>
                <a:ea typeface="맑은 고딕"/>
                <a:cs typeface="Calibri"/>
              </a:rPr>
              <a:t>PC variables capture subtle process variations by incorporating VI data.</a:t>
            </a:r>
            <a:endParaRPr lang="ko-KR" altLang="en-US"/>
          </a:p>
          <a:p>
            <a:pPr marL="285750" indent="-285750">
              <a:buFont typeface="Wingdings"/>
              <a:buChar char="ü"/>
            </a:pPr>
            <a:r>
              <a:rPr lang="en-US" altLang="ko-KR">
                <a:latin typeface="Calibri"/>
                <a:ea typeface="맑은 고딕"/>
                <a:cs typeface="Calibri"/>
              </a:rPr>
              <a:t>Model accuracy is enhanced by weighting the dominant radical density onto the PCs that distribute the variance (explanatory power).</a:t>
            </a:r>
          </a:p>
          <a:p>
            <a:endParaRPr lang="en-US" altLang="ko-KR">
              <a:latin typeface="Calibri"/>
              <a:ea typeface="맑은 고딕"/>
              <a:cs typeface="Calibri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9372E02-9A65-E5BE-1608-646142448B00}"/>
              </a:ext>
            </a:extLst>
          </p:cNvPr>
          <p:cNvSpPr txBox="1"/>
          <p:nvPr/>
        </p:nvSpPr>
        <p:spPr>
          <a:xfrm>
            <a:off x="602461" y="986616"/>
            <a:ext cx="2593018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Proposed Feature Subset</a:t>
            </a: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DCF93976-BB84-22BF-FDBF-9C744B820CF2}"/>
              </a:ext>
            </a:extLst>
          </p:cNvPr>
          <p:cNvSpPr/>
          <p:nvPr/>
        </p:nvSpPr>
        <p:spPr>
          <a:xfrm>
            <a:off x="2779284" y="1261682"/>
            <a:ext cx="1250593" cy="32422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" name="그림 3" descr="텍스트, 도표, 스크린샷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3EA071-8FAA-D6F1-A773-283237C0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73" t="9429" r="-758" b="1659"/>
          <a:stretch>
            <a:fillRect/>
          </a:stretch>
        </p:blipFill>
        <p:spPr>
          <a:xfrm>
            <a:off x="5914795" y="1441889"/>
            <a:ext cx="5796873" cy="4141318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9C264D1-895A-307E-D7CD-ABDC5FA81B9B}"/>
              </a:ext>
            </a:extLst>
          </p:cNvPr>
          <p:cNvSpPr txBox="1"/>
          <p:nvPr/>
        </p:nvSpPr>
        <p:spPr>
          <a:xfrm>
            <a:off x="6090920" y="1007211"/>
            <a:ext cx="2822760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Validation of Hybrid Model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2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ED4D-C824-6D45-3B5A-114E297C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D3987-94B5-BA74-83D8-6C7A9DF4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Discussion</a:t>
            </a:r>
            <a:endParaRPr lang="ko-KR"/>
          </a:p>
        </p:txBody>
      </p:sp>
      <p:pic>
        <p:nvPicPr>
          <p:cNvPr id="7" name="그림 6" descr="텍스트, 스크린샷, 도표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267964-D62B-6132-A5AD-E0441C70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84" t="561" b="-170"/>
          <a:stretch>
            <a:fillRect/>
          </a:stretch>
        </p:blipFill>
        <p:spPr>
          <a:xfrm>
            <a:off x="448077" y="1343440"/>
            <a:ext cx="5200147" cy="465034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16108C1-DCBB-F256-87BC-35F9567F0251}"/>
              </a:ext>
            </a:extLst>
          </p:cNvPr>
          <p:cNvSpPr txBox="1"/>
          <p:nvPr/>
        </p:nvSpPr>
        <p:spPr>
          <a:xfrm>
            <a:off x="581866" y="1007211"/>
            <a:ext cx="4549259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>
                <a:latin typeface="Calibri"/>
                <a:ea typeface="+mn-lt"/>
                <a:cs typeface="+mn-lt"/>
              </a:rPr>
              <a:t>Proposed Hybrid Model for Etch Rate Prediction</a:t>
            </a:r>
            <a:endParaRPr lang="en-US" altLang="ko-KR" sz="1600" b="1">
              <a:latin typeface="Calibri"/>
              <a:ea typeface="맑은 고딕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91BDE40-6CA4-5A79-2735-83D95D8F9E55}"/>
              </a:ext>
            </a:extLst>
          </p:cNvPr>
          <p:cNvSpPr/>
          <p:nvPr/>
        </p:nvSpPr>
        <p:spPr>
          <a:xfrm>
            <a:off x="6153293" y="1564105"/>
            <a:ext cx="2406315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ea typeface="맑은 고딕"/>
              </a:rPr>
              <a:t>Pearson : 0.7846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60BF4A-85B1-5C90-B160-2CD3926660A4}"/>
              </a:ext>
            </a:extLst>
          </p:cNvPr>
          <p:cNvSpPr/>
          <p:nvPr/>
        </p:nvSpPr>
        <p:spPr>
          <a:xfrm>
            <a:off x="6153293" y="2154225"/>
            <a:ext cx="2406315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SVS : 0.6953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81CD33-3911-5890-9E58-87EDBD3E8522}"/>
              </a:ext>
            </a:extLst>
          </p:cNvPr>
          <p:cNvSpPr/>
          <p:nvPr/>
        </p:nvSpPr>
        <p:spPr>
          <a:xfrm>
            <a:off x="6153293" y="2744346"/>
            <a:ext cx="2406315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PCA : 0.8246</a:t>
            </a:r>
          </a:p>
        </p:txBody>
      </p:sp>
      <p:sp>
        <p:nvSpPr>
          <p:cNvPr id="6" name="화살표: 줄무늬가 있는 오른쪽 5">
            <a:extLst>
              <a:ext uri="{FF2B5EF4-FFF2-40B4-BE49-F238E27FC236}">
                <a16:creationId xmlns:a16="http://schemas.microsoft.com/office/drawing/2014/main" id="{9D0FE7DF-D1F2-4058-9880-BC513BE3C63A}"/>
              </a:ext>
            </a:extLst>
          </p:cNvPr>
          <p:cNvSpPr/>
          <p:nvPr/>
        </p:nvSpPr>
        <p:spPr>
          <a:xfrm>
            <a:off x="8674196" y="2171413"/>
            <a:ext cx="779187" cy="42396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BFB55E4-07FD-2254-B3FC-304EB359737E}"/>
              </a:ext>
            </a:extLst>
          </p:cNvPr>
          <p:cNvSpPr/>
          <p:nvPr/>
        </p:nvSpPr>
        <p:spPr>
          <a:xfrm>
            <a:off x="9579428" y="2154225"/>
            <a:ext cx="2406315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Hybrid : 0.8806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80FC5-3CFA-F2B8-AC53-4F7202FAB8B2}"/>
              </a:ext>
            </a:extLst>
          </p:cNvPr>
          <p:cNvSpPr txBox="1"/>
          <p:nvPr/>
        </p:nvSpPr>
        <p:spPr>
          <a:xfrm>
            <a:off x="6015789" y="999767"/>
            <a:ext cx="609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 sz="1600" b="1">
                <a:solidFill>
                  <a:srgbClr val="000000"/>
                </a:solidFill>
                <a:latin typeface="Calibri"/>
                <a:cs typeface="Arial"/>
              </a:rPr>
              <a:t>Sensor Fusion: Chemical-Physical Synergy</a:t>
            </a:r>
            <a:endParaRPr lang="ko-KR" altLang="en-US"/>
          </a:p>
        </p:txBody>
      </p:sp>
      <p:sp>
        <p:nvSpPr>
          <p:cNvPr id="13" name="설명선: 아래쪽 화살표 12">
            <a:extLst>
              <a:ext uri="{FF2B5EF4-FFF2-40B4-BE49-F238E27FC236}">
                <a16:creationId xmlns:a16="http://schemas.microsoft.com/office/drawing/2014/main" id="{37147146-7EEF-B060-418E-9B673D7EA649}"/>
              </a:ext>
            </a:extLst>
          </p:cNvPr>
          <p:cNvSpPr/>
          <p:nvPr/>
        </p:nvSpPr>
        <p:spPr>
          <a:xfrm>
            <a:off x="9653910" y="1672963"/>
            <a:ext cx="2257352" cy="481263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ea typeface="맑은 고딕"/>
              </a:rPr>
              <a:t>OES (Potential rate)</a:t>
            </a:r>
            <a:endParaRPr lang="ko-KR" altLang="en-US"/>
          </a:p>
        </p:txBody>
      </p:sp>
      <p:sp>
        <p:nvSpPr>
          <p:cNvPr id="15" name="설명선: 아래쪽 화살표 14">
            <a:extLst>
              <a:ext uri="{FF2B5EF4-FFF2-40B4-BE49-F238E27FC236}">
                <a16:creationId xmlns:a16="http://schemas.microsoft.com/office/drawing/2014/main" id="{EE4E266A-0C2D-C4CA-20B9-A091BE93D52A}"/>
              </a:ext>
            </a:extLst>
          </p:cNvPr>
          <p:cNvSpPr/>
          <p:nvPr/>
        </p:nvSpPr>
        <p:spPr>
          <a:xfrm>
            <a:off x="9562241" y="2612572"/>
            <a:ext cx="2440690" cy="475534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VI (Process efficiency)</a:t>
            </a:r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879F7-345C-DA6A-B274-C8E1C945FFC9}"/>
              </a:ext>
            </a:extLst>
          </p:cNvPr>
          <p:cNvSpPr txBox="1"/>
          <p:nvPr/>
        </p:nvSpPr>
        <p:spPr>
          <a:xfrm>
            <a:off x="6015789" y="3429000"/>
            <a:ext cx="609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 sz="1600" b="1">
                <a:solidFill>
                  <a:srgbClr val="000000"/>
                </a:solidFill>
                <a:latin typeface="Calibri"/>
                <a:cs typeface="Arial"/>
              </a:rPr>
              <a:t>Mechanism Verification</a:t>
            </a:r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31DB1-FE25-65DA-B493-66F517B6657B}"/>
              </a:ext>
            </a:extLst>
          </p:cNvPr>
          <p:cNvSpPr txBox="1"/>
          <p:nvPr/>
        </p:nvSpPr>
        <p:spPr>
          <a:xfrm>
            <a:off x="6187669" y="3987608"/>
            <a:ext cx="558036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ko-KR" altLang="en-US">
                <a:ea typeface="맑은 고딕"/>
              </a:rPr>
              <a:t>Role of F radicals</a:t>
            </a:r>
            <a:endParaRPr lang="ko-KR"/>
          </a:p>
          <a:p>
            <a:r>
              <a:rPr lang="ko-KR" altLang="en-US">
                <a:ea typeface="맑은 고딕"/>
              </a:rPr>
              <a:t>    F + Si</a:t>
            </a:r>
            <a:r>
              <a:rPr lang="ko-KR" altLang="en-US">
                <a:ea typeface="+mn-lt"/>
                <a:cs typeface="+mn-lt"/>
              </a:rPr>
              <a:t> </a:t>
            </a:r>
            <a:r>
              <a:rPr lang="ko-KR">
                <a:ea typeface="+mn-lt"/>
                <a:cs typeface="+mn-lt"/>
              </a:rPr>
              <a:t>→ </a:t>
            </a:r>
            <a:r>
              <a:rPr lang="en-US" altLang="ko-KR">
                <a:ea typeface="+mn-lt"/>
                <a:cs typeface="+mn-lt"/>
              </a:rPr>
              <a:t>SiF</a:t>
            </a:r>
            <a:r>
              <a:rPr lang="en-US" altLang="ko-KR" baseline="-25000">
                <a:ea typeface="+mn-lt"/>
                <a:cs typeface="+mn-lt"/>
              </a:rPr>
              <a:t>4 </a:t>
            </a:r>
            <a:r>
              <a:rPr lang="en-US">
                <a:latin typeface="Calibri"/>
                <a:ea typeface="Calibri"/>
                <a:cs typeface="Calibri"/>
              </a:rPr>
              <a:t>↑</a:t>
            </a:r>
          </a:p>
          <a:p>
            <a:endParaRPr lang="en-US" altLang="ko-KR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q"/>
            </a:pPr>
            <a:r>
              <a:rPr lang="ko-KR" altLang="en-US">
                <a:ea typeface="맑은 고딕"/>
              </a:rPr>
              <a:t>n</a:t>
            </a:r>
            <a:r>
              <a:rPr lang="ko-KR" altLang="en-US" baseline="-25000">
                <a:ea typeface="맑은 고딕"/>
              </a:rPr>
              <a:t>F </a:t>
            </a:r>
            <a:r>
              <a:rPr lang="ko-KR" altLang="en-US">
                <a:ea typeface="맑은 고딕"/>
              </a:rPr>
              <a:t>(+) weight, main factor</a:t>
            </a:r>
            <a:endParaRPr lang="ko-KR">
              <a:ea typeface="맑은 고딕"/>
            </a:endParaRPr>
          </a:p>
          <a:p>
            <a:pPr marL="742950" lvl="1" indent="-285750">
              <a:buFont typeface="Wingdings"/>
              <a:buChar char="Ø"/>
            </a:pPr>
            <a:endParaRPr lang="ko-KR" altLang="en-US">
              <a:ea typeface="맑은 고딕"/>
            </a:endParaRPr>
          </a:p>
          <a:p>
            <a:pPr marL="742950" lvl="1" indent="-285750">
              <a:buFont typeface="Wingdings"/>
              <a:buChar char="Ø"/>
            </a:pPr>
            <a:r>
              <a:rPr lang="ko-KR" altLang="en-US">
                <a:ea typeface="맑은 고딕"/>
              </a:rPr>
              <a:t>Actinometry validity</a:t>
            </a:r>
            <a:endParaRPr lang="ko-KR">
              <a:ea typeface="맑은 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DE366-BE8A-F0E3-271F-C283B819FD87}"/>
              </a:ext>
            </a:extLst>
          </p:cNvPr>
          <p:cNvSpPr txBox="1"/>
          <p:nvPr/>
        </p:nvSpPr>
        <p:spPr>
          <a:xfrm>
            <a:off x="584391" y="5995737"/>
            <a:ext cx="11132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ü"/>
            </a:pPr>
            <a:r>
              <a:rPr lang="en-US">
                <a:latin typeface="Calibri"/>
                <a:ea typeface="맑은 고딕"/>
                <a:cs typeface="Arial"/>
              </a:rPr>
              <a:t>Robust</a:t>
            </a:r>
            <a:r>
              <a:rPr lang="en-US">
                <a:latin typeface="Calibri"/>
                <a:ea typeface="+mn-lt"/>
                <a:cs typeface="+mn-lt"/>
              </a:rPr>
              <a:t> prediction by OES+VI data, validated by the F radical's positive correlation with etch rate</a:t>
            </a:r>
          </a:p>
        </p:txBody>
      </p:sp>
    </p:spTree>
    <p:extLst>
      <p:ext uri="{BB962C8B-B14F-4D97-AF65-F5344CB8AC3E}">
        <p14:creationId xmlns:p14="http://schemas.microsoft.com/office/powerpoint/2010/main" val="12431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Outline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endParaRPr lang="en-US" altLang="ko-KR" sz="2400">
              <a:cs typeface="Calibri" pitchFamily="34" charset="0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Introduction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Issue</a:t>
            </a:r>
            <a:endParaRPr lang="ko-KR" altLang="en-US" sz="2400">
              <a:latin typeface="Calibri"/>
              <a:ea typeface="맑은 고딕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Previous Approaches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Approach 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ko-KR" sz="2400">
                <a:latin typeface="Calibri"/>
                <a:ea typeface="맑은 고딕"/>
                <a:cs typeface="Calibri"/>
              </a:rPr>
              <a:t>Equipments </a:t>
            </a:r>
            <a:r>
              <a:rPr lang="en-US" altLang="ko-KR" sz="2400">
                <a:latin typeface="Calibri"/>
                <a:ea typeface="맑은 고딕"/>
                <a:cs typeface="Calibri"/>
              </a:rPr>
              <a:t>&amp;</a:t>
            </a:r>
            <a:r>
              <a:rPr lang="ko-KR" altLang="en-US" sz="2400">
                <a:latin typeface="Calibri"/>
                <a:ea typeface="맑은 고딕"/>
                <a:cs typeface="Calibri"/>
              </a:rPr>
              <a:t> </a:t>
            </a:r>
            <a:r>
              <a:rPr lang="ko-KR" sz="2400">
                <a:latin typeface="Calibri"/>
                <a:ea typeface="맑은 고딕"/>
                <a:cs typeface="Calibri"/>
              </a:rPr>
              <a:t>Method</a:t>
            </a:r>
            <a:endParaRPr lang="en-US" altLang="ko-KR" sz="2400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ko-KR" altLang="en-US" sz="2400">
                <a:latin typeface="Calibri"/>
                <a:ea typeface="맑은 고딕"/>
                <a:cs typeface="Calibri"/>
              </a:rPr>
              <a:t>Results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ko-KR" altLang="en-US" sz="2400">
                <a:latin typeface="Calibri"/>
                <a:ea typeface="맑은 고딕"/>
                <a:cs typeface="Calibri"/>
              </a:rPr>
              <a:t>Discussion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Suggestion</a:t>
            </a:r>
            <a:endParaRPr lang="ko-KR" altLang="en-US" sz="2400">
              <a:latin typeface="Calibri"/>
              <a:ea typeface="맑은 고딕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altLang="ko-KR" sz="2400">
                <a:latin typeface="Calibri"/>
                <a:ea typeface="맑은 고딕"/>
                <a:cs typeface="Calibri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16291-37E6-B364-60FD-717916B3AD26}"/>
              </a:ext>
            </a:extLst>
          </p:cNvPr>
          <p:cNvSpPr txBox="1"/>
          <p:nvPr/>
        </p:nvSpPr>
        <p:spPr>
          <a:xfrm>
            <a:off x="3810000" y="32717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84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4714-85B7-1651-A945-C9A1D0FD5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03EE4-C97B-7375-2127-F2244F29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Discussion</a:t>
            </a:r>
            <a:endParaRPr lang="ko-KR"/>
          </a:p>
        </p:txBody>
      </p:sp>
      <p:pic>
        <p:nvPicPr>
          <p:cNvPr id="7" name="그림 6" descr="텍스트, 스크린샷, 도표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66B709-C18F-492D-8F28-DDC6DF4B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84" t="561" b="-170"/>
          <a:stretch>
            <a:fillRect/>
          </a:stretch>
        </p:blipFill>
        <p:spPr>
          <a:xfrm>
            <a:off x="448077" y="1343440"/>
            <a:ext cx="5200147" cy="465034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00CD9E00-5D31-C9F5-0461-D193A6A14738}"/>
              </a:ext>
            </a:extLst>
          </p:cNvPr>
          <p:cNvSpPr txBox="1"/>
          <p:nvPr/>
        </p:nvSpPr>
        <p:spPr>
          <a:xfrm>
            <a:off x="581866" y="1007211"/>
            <a:ext cx="4549259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>
                <a:latin typeface="Calibri"/>
                <a:ea typeface="+mn-lt"/>
                <a:cs typeface="+mn-lt"/>
              </a:rPr>
              <a:t>Proposed Hybrid Model for Etch Rate Prediction</a:t>
            </a:r>
            <a:endParaRPr lang="en-US" altLang="ko-KR" sz="1600" b="1">
              <a:latin typeface="Calibri"/>
              <a:ea typeface="맑은 고딕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AB2FF39-EEC9-C6FF-2C8E-47EF988FB716}"/>
              </a:ext>
            </a:extLst>
          </p:cNvPr>
          <p:cNvSpPr/>
          <p:nvPr/>
        </p:nvSpPr>
        <p:spPr>
          <a:xfrm>
            <a:off x="6153293" y="1564105"/>
            <a:ext cx="2142767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n</a:t>
            </a:r>
            <a:r>
              <a:rPr lang="ko-KR" altLang="en-US" baseline="-25000">
                <a:ea typeface="맑은 고딕"/>
              </a:rPr>
              <a:t>O</a:t>
            </a:r>
            <a:r>
              <a:rPr lang="ko-KR" altLang="en-US">
                <a:ea typeface="맑은 고딕"/>
              </a:rPr>
              <a:t>(777.03nm) : (+)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DF1DF1A-42E0-19DB-5A23-16716AB256F0}"/>
              </a:ext>
            </a:extLst>
          </p:cNvPr>
          <p:cNvSpPr/>
          <p:nvPr/>
        </p:nvSpPr>
        <p:spPr>
          <a:xfrm>
            <a:off x="6153293" y="2383398"/>
            <a:ext cx="2148496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ko-KR">
                <a:latin typeface="Malgun Gothic"/>
                <a:ea typeface="Malgun Gothic"/>
              </a:rPr>
              <a:t>Scavenging</a:t>
            </a:r>
            <a:r>
              <a:rPr lang="ko-KR">
                <a:latin typeface="Malgun Gothic"/>
                <a:ea typeface="Malgun Gothic"/>
              </a:rPr>
              <a:t> </a:t>
            </a:r>
            <a:r>
              <a:rPr lang="en-US" altLang="ko-KR">
                <a:latin typeface="Malgun Gothic"/>
                <a:ea typeface="Malgun Gothic"/>
              </a:rPr>
              <a:t>Effect</a:t>
            </a:r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538379-21D8-3F98-2BB1-D01B02BB2F12}"/>
              </a:ext>
            </a:extLst>
          </p:cNvPr>
          <p:cNvSpPr/>
          <p:nvPr/>
        </p:nvSpPr>
        <p:spPr>
          <a:xfrm>
            <a:off x="9877353" y="2383398"/>
            <a:ext cx="2148496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Inhibition Effect</a:t>
            </a:r>
            <a:endParaRPr lang="ko-KR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A643C86-0FE0-698E-4B5A-D0FA5F535EFC}"/>
              </a:ext>
            </a:extLst>
          </p:cNvPr>
          <p:cNvSpPr/>
          <p:nvPr/>
        </p:nvSpPr>
        <p:spPr>
          <a:xfrm>
            <a:off x="9877353" y="1564105"/>
            <a:ext cx="2154225" cy="4583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​</a:t>
            </a:r>
            <a:r>
              <a:rPr lang="en-US" altLang="ko-KR">
                <a:latin typeface="Malgun Gothic"/>
                <a:ea typeface="Malgun Gothic"/>
              </a:rPr>
              <a:t>n</a:t>
            </a:r>
            <a:r>
              <a:rPr lang="en-US" altLang="ko-KR" sz="1200" baseline="-25000">
                <a:latin typeface="Malgun Gothic"/>
                <a:ea typeface="Malgun Gothic"/>
              </a:rPr>
              <a:t>O</a:t>
            </a:r>
            <a:r>
              <a:rPr lang="ko-KR">
                <a:latin typeface="Malgun Gothic"/>
                <a:ea typeface="Malgun Gothic"/>
              </a:rPr>
              <a:t>(</a:t>
            </a:r>
            <a:r>
              <a:rPr lang="en-US" altLang="ko-KR">
                <a:latin typeface="Malgun Gothic"/>
                <a:ea typeface="Malgun Gothic"/>
              </a:rPr>
              <a:t>7</a:t>
            </a:r>
            <a:r>
              <a:rPr lang="en-US" altLang="ko-KR">
                <a:latin typeface="맑은 고딕"/>
                <a:ea typeface="맑은 고딕"/>
              </a:rPr>
              <a:t>00.65nm</a:t>
            </a:r>
            <a:r>
              <a:rPr lang="ko-KR">
                <a:latin typeface="Malgun Gothic"/>
                <a:ea typeface="Malgun Gothic"/>
              </a:rPr>
              <a:t>) : </a:t>
            </a:r>
            <a:r>
              <a:rPr lang="en-US" altLang="ko-KR">
                <a:latin typeface="Malgun Gothic"/>
                <a:ea typeface="+mn-lt"/>
              </a:rPr>
              <a:t>(-)</a:t>
            </a:r>
            <a:endParaRPr lang="ko-KR" altLang="en-US">
              <a:ea typeface="맑은 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88754-2034-6B03-1803-9FF1A015B578}"/>
              </a:ext>
            </a:extLst>
          </p:cNvPr>
          <p:cNvSpPr txBox="1"/>
          <p:nvPr/>
        </p:nvSpPr>
        <p:spPr>
          <a:xfrm>
            <a:off x="6015789" y="999767"/>
            <a:ext cx="609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 sz="1600" b="1">
                <a:solidFill>
                  <a:srgbClr val="000000"/>
                </a:solidFill>
                <a:latin typeface="Calibri"/>
                <a:cs typeface="Arial"/>
              </a:rPr>
              <a:t>Dual Impact of O</a:t>
            </a:r>
            <a:r>
              <a:rPr lang="en-US" sz="1600" b="1" baseline="-25000">
                <a:solidFill>
                  <a:srgbClr val="000000"/>
                </a:solidFill>
                <a:latin typeface="Calibri"/>
                <a:cs typeface="Arial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/>
                <a:cs typeface="Arial"/>
              </a:rPr>
              <a:t> Addition</a:t>
            </a:r>
            <a:endParaRPr lang="ko-KR" altLang="en-US">
              <a:ea typeface="맑은 고딕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2CFEBA-5305-9970-8267-44669CAD157B}"/>
              </a:ext>
            </a:extLst>
          </p:cNvPr>
          <p:cNvSpPr txBox="1"/>
          <p:nvPr/>
        </p:nvSpPr>
        <p:spPr>
          <a:xfrm>
            <a:off x="6015789" y="3429000"/>
            <a:ext cx="609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 sz="1600" b="1">
                <a:solidFill>
                  <a:srgbClr val="000000"/>
                </a:solidFill>
                <a:latin typeface="Calibri"/>
                <a:cs typeface="Arial"/>
              </a:rPr>
              <a:t>Role of Latent PC Variables</a:t>
            </a:r>
            <a:endParaRPr lang="ko-KR" altLang="en-US">
              <a:ea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29FE5-7745-83AA-D7BF-78BC4E41E1AF}"/>
              </a:ext>
            </a:extLst>
          </p:cNvPr>
          <p:cNvSpPr txBox="1"/>
          <p:nvPr/>
        </p:nvSpPr>
        <p:spPr>
          <a:xfrm>
            <a:off x="6210586" y="3884481"/>
            <a:ext cx="5351187" cy="17531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0FE7E-AAAC-F53D-A383-72172B513A8D}"/>
              </a:ext>
            </a:extLst>
          </p:cNvPr>
          <p:cNvSpPr txBox="1"/>
          <p:nvPr/>
        </p:nvSpPr>
        <p:spPr>
          <a:xfrm>
            <a:off x="584391" y="5995737"/>
            <a:ext cx="11132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ü"/>
            </a:pPr>
            <a:r>
              <a:rPr lang="en-US">
                <a:latin typeface="Calibri"/>
                <a:ea typeface="+mn-lt"/>
                <a:cs typeface="+mn-lt"/>
              </a:rPr>
              <a:t>Mastering non-linear process by decoding the dual role of oxygen and </a:t>
            </a:r>
            <a:r>
              <a:rPr lang="en-US" altLang="ko-KR">
                <a:latin typeface="Calibri"/>
                <a:ea typeface="+mn-lt"/>
                <a:cs typeface="+mn-lt"/>
              </a:rPr>
              <a:t>PC</a:t>
            </a:r>
            <a:r>
              <a:rPr lang="en-US">
                <a:latin typeface="Calibri"/>
                <a:ea typeface="+mn-lt"/>
                <a:cs typeface="+mn-lt"/>
              </a:rPr>
              <a:t> variables for macro-micro adjustments</a:t>
            </a:r>
          </a:p>
        </p:txBody>
      </p:sp>
      <p:sp>
        <p:nvSpPr>
          <p:cNvPr id="12" name="화살표: 왼쪽/오른쪽 11">
            <a:extLst>
              <a:ext uri="{FF2B5EF4-FFF2-40B4-BE49-F238E27FC236}">
                <a16:creationId xmlns:a16="http://schemas.microsoft.com/office/drawing/2014/main" id="{B0004BE0-A5AA-B844-67EE-0799B368EA4E}"/>
              </a:ext>
            </a:extLst>
          </p:cNvPr>
          <p:cNvSpPr/>
          <p:nvPr/>
        </p:nvSpPr>
        <p:spPr>
          <a:xfrm>
            <a:off x="8267413" y="1925053"/>
            <a:ext cx="1615669" cy="5500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ea typeface="맑은 고딕"/>
              </a:rPr>
              <a:t>Trade-off</a:t>
            </a:r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F9EF509-AD4E-CB41-F356-ED6B8CB9FB73}"/>
              </a:ext>
            </a:extLst>
          </p:cNvPr>
          <p:cNvSpPr/>
          <p:nvPr/>
        </p:nvSpPr>
        <p:spPr>
          <a:xfrm>
            <a:off x="6199127" y="3884480"/>
            <a:ext cx="2257354" cy="5500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ea typeface="맑은 고딕"/>
              </a:rPr>
              <a:t>PC4 (Macro-scale)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E20FF6E-A4F6-9992-97FD-B7DB2094B922}"/>
              </a:ext>
            </a:extLst>
          </p:cNvPr>
          <p:cNvSpPr/>
          <p:nvPr/>
        </p:nvSpPr>
        <p:spPr>
          <a:xfrm>
            <a:off x="6193398" y="4675127"/>
            <a:ext cx="2263083" cy="5500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PC10 (Micro-scale)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D7DC9DF-7B61-CEA4-1C79-D89D1DF0B77D}"/>
              </a:ext>
            </a:extLst>
          </p:cNvPr>
          <p:cNvSpPr/>
          <p:nvPr/>
        </p:nvSpPr>
        <p:spPr>
          <a:xfrm>
            <a:off x="8754406" y="4675126"/>
            <a:ext cx="3363112" cy="5500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Residual Correction</a:t>
            </a:r>
            <a:endParaRPr lang="ko-KR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E630439-96C4-4A4B-6261-EA8371326578}"/>
              </a:ext>
            </a:extLst>
          </p:cNvPr>
          <p:cNvSpPr/>
          <p:nvPr/>
        </p:nvSpPr>
        <p:spPr>
          <a:xfrm>
            <a:off x="8754406" y="3884480"/>
            <a:ext cx="3357383" cy="5500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Control (Pressure / RF Power)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B31C26B4-F031-6D29-A7C4-8365956661DB}"/>
              </a:ext>
            </a:extLst>
          </p:cNvPr>
          <p:cNvSpPr/>
          <p:nvPr/>
        </p:nvSpPr>
        <p:spPr>
          <a:xfrm>
            <a:off x="8456481" y="4079277"/>
            <a:ext cx="297924" cy="160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E39A9A19-8C78-DD49-34CB-1FEC499868F9}"/>
              </a:ext>
            </a:extLst>
          </p:cNvPr>
          <p:cNvSpPr/>
          <p:nvPr/>
        </p:nvSpPr>
        <p:spPr>
          <a:xfrm>
            <a:off x="8456481" y="4869924"/>
            <a:ext cx="297924" cy="160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09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F3753-B354-90F5-61F7-F1B065DE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9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Conclusion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6413D9-A2B2-7E5D-4EDD-0473167605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ko-KR" altLang="en-US" b="1">
                <a:latin typeface="Calibri"/>
                <a:ea typeface="맑은 고딕"/>
                <a:cs typeface="Calibri"/>
              </a:rPr>
              <a:t>연구 주제</a:t>
            </a:r>
            <a:r>
              <a:rPr lang="ko-KR" altLang="en-US">
                <a:latin typeface="Calibri"/>
                <a:ea typeface="맑은 고딕"/>
                <a:cs typeface="Calibri"/>
              </a:rPr>
              <a:t> : 예측 정확도를 높인 VM 모델 구축</a:t>
            </a:r>
          </a:p>
          <a:p>
            <a:pPr>
              <a:buNone/>
            </a:pPr>
            <a:endParaRPr lang="ko-KR" altLang="en-US">
              <a:latin typeface="맑은 고딕"/>
              <a:ea typeface="맑은 고딕"/>
              <a:cs typeface="Calibri"/>
            </a:endParaRPr>
          </a:p>
          <a:p>
            <a:pPr>
              <a:buNone/>
            </a:pPr>
            <a:endParaRPr lang="ko-KR" altLang="en-US">
              <a:latin typeface="맑은 고딕"/>
              <a:ea typeface="맑은 고딕"/>
              <a:cs typeface="Calibri"/>
            </a:endParaRPr>
          </a:p>
          <a:p>
            <a:pPr>
              <a:buNone/>
            </a:pPr>
            <a:endParaRPr lang="ko-KR" altLang="en-US">
              <a:latin typeface="맑은 고딕"/>
              <a:ea typeface="맑은 고딕"/>
              <a:cs typeface="Calibri"/>
            </a:endParaRPr>
          </a:p>
          <a:p>
            <a:pPr>
              <a:buNone/>
            </a:pPr>
            <a:endParaRPr lang="ko-KR" altLang="en-US">
              <a:latin typeface="맑은 고딕"/>
              <a:ea typeface="맑은 고딕"/>
              <a:cs typeface="Calibri"/>
            </a:endParaRPr>
          </a:p>
          <a:p>
            <a:pPr>
              <a:buNone/>
            </a:pPr>
            <a:endParaRPr lang="en-US" altLang="ko-KR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ko-KR" altLang="en-US" b="1">
                <a:latin typeface="Calibri"/>
                <a:ea typeface="Calibri"/>
                <a:cs typeface="Calibri"/>
              </a:rPr>
              <a:t>최종 유도 모델</a:t>
            </a:r>
            <a:r>
              <a:rPr lang="ko-KR" altLang="en-US">
                <a:latin typeface="Calibri"/>
                <a:ea typeface="Calibri"/>
                <a:cs typeface="Calibri"/>
              </a:rPr>
              <a:t>(PCA) : 5개의 변수, </a:t>
            </a:r>
            <a:r>
              <a:rPr lang="en-US">
                <a:latin typeface="Calibri"/>
                <a:ea typeface="Calibri"/>
                <a:cs typeface="Calibri"/>
              </a:rPr>
              <a:t>R</a:t>
            </a:r>
            <a:r>
              <a:rPr lang="en-US" baseline="30000">
                <a:latin typeface="Calibri"/>
                <a:ea typeface="Calibri"/>
                <a:cs typeface="Calibri"/>
              </a:rPr>
              <a:t>2</a:t>
            </a:r>
            <a:r>
              <a:rPr lang="en-US" altLang="ko-KR">
                <a:latin typeface="Calibri"/>
                <a:ea typeface="Calibri"/>
                <a:cs typeface="Calibri"/>
              </a:rPr>
              <a:t>= 0.8806</a:t>
            </a:r>
            <a:endParaRPr lang="en-US" altLang="ko-KR">
              <a:ea typeface="Calibri"/>
              <a:cs typeface="Calibri" pitchFamily="34" charset="0"/>
            </a:endParaRPr>
          </a:p>
          <a:p>
            <a:pPr>
              <a:buNone/>
            </a:pPr>
            <a:endParaRPr lang="ko-KR" altLang="en-US">
              <a:ea typeface="맑은 고딕"/>
              <a:cs typeface="Calibri" pitchFamily="34" charset="0"/>
            </a:endParaRPr>
          </a:p>
          <a:p>
            <a:pPr marL="0" indent="0">
              <a:buNone/>
            </a:pPr>
            <a:endParaRPr lang="en-US" altLang="ko-KR">
              <a:ea typeface="맑은 고딕"/>
              <a:cs typeface="Calibri" pitchFamily="34" charset="0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altLang="ko-KR" b="1" err="1">
                <a:latin typeface="Calibri"/>
                <a:ea typeface="맑은 고딕"/>
                <a:cs typeface="Calibri"/>
              </a:rPr>
              <a:t>연구</a:t>
            </a:r>
            <a:r>
              <a:rPr lang="en-US" altLang="ko-KR" b="1">
                <a:latin typeface="Calibri"/>
                <a:ea typeface="맑은 고딕"/>
                <a:cs typeface="Calibri"/>
              </a:rPr>
              <a:t> </a:t>
            </a:r>
            <a:r>
              <a:rPr lang="en-US" altLang="ko-KR" b="1" err="1">
                <a:latin typeface="Calibri"/>
                <a:ea typeface="맑은 고딕"/>
                <a:cs typeface="Calibri"/>
              </a:rPr>
              <a:t>의미</a:t>
            </a:r>
            <a:endParaRPr lang="en-US" altLang="ko-KR" b="1" err="1">
              <a:latin typeface="맑은 고딕"/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en-US" altLang="ko-KR">
                <a:latin typeface="Calibri"/>
                <a:ea typeface="맑은 고딕"/>
                <a:cs typeface="Calibri"/>
              </a:rPr>
              <a:t> </a:t>
            </a:r>
            <a:endParaRPr lang="ko-KR">
              <a:solidFill>
                <a:srgbClr val="1F1F1F"/>
              </a:solidFill>
              <a:highlight>
                <a:srgbClr val="FFFFFF"/>
              </a:highlight>
              <a:ea typeface="Calibri"/>
              <a:cs typeface="Calibri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BF9DACF-6D58-BFA9-64DD-11AF55C266D9}"/>
              </a:ext>
            </a:extLst>
          </p:cNvPr>
          <p:cNvSpPr/>
          <p:nvPr/>
        </p:nvSpPr>
        <p:spPr>
          <a:xfrm>
            <a:off x="1143000" y="5185833"/>
            <a:ext cx="2857500" cy="8255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ea typeface="맑은 고딕"/>
              </a:rPr>
              <a:t>OES (Chemical Quantity)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1AA70CE-ACF5-5DBF-B047-8821F8B93C7A}"/>
              </a:ext>
            </a:extLst>
          </p:cNvPr>
          <p:cNvSpPr/>
          <p:nvPr/>
        </p:nvSpPr>
        <p:spPr>
          <a:xfrm>
            <a:off x="4667250" y="5185833"/>
            <a:ext cx="2857500" cy="8255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VI (Physical Quality)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07CEF61-71D8-2FA7-3E47-D19CA1D313C5}"/>
              </a:ext>
            </a:extLst>
          </p:cNvPr>
          <p:cNvSpPr/>
          <p:nvPr/>
        </p:nvSpPr>
        <p:spPr>
          <a:xfrm>
            <a:off x="8191500" y="5185833"/>
            <a:ext cx="2857500" cy="8255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맑은 고딕"/>
              </a:rPr>
              <a:t>Black Box Explainable</a:t>
            </a:r>
          </a:p>
        </p:txBody>
      </p:sp>
      <p:sp>
        <p:nvSpPr>
          <p:cNvPr id="9" name="더하기 기호 8">
            <a:extLst>
              <a:ext uri="{FF2B5EF4-FFF2-40B4-BE49-F238E27FC236}">
                <a16:creationId xmlns:a16="http://schemas.microsoft.com/office/drawing/2014/main" id="{4FCF3C8D-CD60-ABA0-DCB7-4BCF17855A39}"/>
              </a:ext>
            </a:extLst>
          </p:cNvPr>
          <p:cNvSpPr/>
          <p:nvPr/>
        </p:nvSpPr>
        <p:spPr>
          <a:xfrm>
            <a:off x="4148666" y="5408083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ADD19A2E-9996-B0F5-9C32-6641F96FA43E}"/>
              </a:ext>
            </a:extLst>
          </p:cNvPr>
          <p:cNvSpPr/>
          <p:nvPr/>
        </p:nvSpPr>
        <p:spPr>
          <a:xfrm>
            <a:off x="7641166" y="5508625"/>
            <a:ext cx="433916" cy="179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8441B21-3161-DC56-BFAD-E3891705CA5E}"/>
              </a:ext>
            </a:extLst>
          </p:cNvPr>
          <p:cNvSpPr/>
          <p:nvPr/>
        </p:nvSpPr>
        <p:spPr>
          <a:xfrm>
            <a:off x="518582" y="1576917"/>
            <a:ext cx="2487083" cy="1481666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sX0" fmla="*/ 0 w 2487083"/>
                      <a:gd name="csY0" fmla="*/ 246949 h 1481666"/>
                      <a:gd name="csX1" fmla="*/ 246949 w 2487083"/>
                      <a:gd name="csY1" fmla="*/ 0 h 1481666"/>
                      <a:gd name="csX2" fmla="*/ 705382 w 2487083"/>
                      <a:gd name="csY2" fmla="*/ 0 h 1481666"/>
                      <a:gd name="csX3" fmla="*/ 1143882 w 2487083"/>
                      <a:gd name="csY3" fmla="*/ 0 h 1481666"/>
                      <a:gd name="csX4" fmla="*/ 1642178 w 2487083"/>
                      <a:gd name="csY4" fmla="*/ 0 h 1481666"/>
                      <a:gd name="csX5" fmla="*/ 2240134 w 2487083"/>
                      <a:gd name="csY5" fmla="*/ 0 h 1481666"/>
                      <a:gd name="csX6" fmla="*/ 2487083 w 2487083"/>
                      <a:gd name="csY6" fmla="*/ 246949 h 1481666"/>
                      <a:gd name="csX7" fmla="*/ 2487083 w 2487083"/>
                      <a:gd name="csY7" fmla="*/ 711200 h 1481666"/>
                      <a:gd name="csX8" fmla="*/ 2487083 w 2487083"/>
                      <a:gd name="csY8" fmla="*/ 1234717 h 1481666"/>
                      <a:gd name="csX9" fmla="*/ 2240134 w 2487083"/>
                      <a:gd name="csY9" fmla="*/ 1481666 h 1481666"/>
                      <a:gd name="csX10" fmla="*/ 1721906 w 2487083"/>
                      <a:gd name="csY10" fmla="*/ 1481666 h 1481666"/>
                      <a:gd name="csX11" fmla="*/ 1283405 w 2487083"/>
                      <a:gd name="csY11" fmla="*/ 1481666 h 1481666"/>
                      <a:gd name="csX12" fmla="*/ 805041 w 2487083"/>
                      <a:gd name="csY12" fmla="*/ 1481666 h 1481666"/>
                      <a:gd name="csX13" fmla="*/ 246949 w 2487083"/>
                      <a:gd name="csY13" fmla="*/ 1481666 h 1481666"/>
                      <a:gd name="csX14" fmla="*/ 0 w 2487083"/>
                      <a:gd name="csY14" fmla="*/ 1234717 h 1481666"/>
                      <a:gd name="csX15" fmla="*/ 0 w 2487083"/>
                      <a:gd name="csY15" fmla="*/ 721078 h 1481666"/>
                      <a:gd name="csX16" fmla="*/ 0 w 2487083"/>
                      <a:gd name="csY16" fmla="*/ 246949 h 14816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</a:cxnLst>
                    <a:rect l="l" t="t" r="r" b="b"/>
                    <a:pathLst>
                      <a:path w="2487083" h="1481666" fill="none" extrusionOk="0">
                        <a:moveTo>
                          <a:pt x="0" y="246949"/>
                        </a:moveTo>
                        <a:cubicBezTo>
                          <a:pt x="10886" y="93520"/>
                          <a:pt x="102775" y="18102"/>
                          <a:pt x="246949" y="0"/>
                        </a:cubicBezTo>
                        <a:cubicBezTo>
                          <a:pt x="471240" y="-8825"/>
                          <a:pt x="560175" y="33314"/>
                          <a:pt x="705382" y="0"/>
                        </a:cubicBezTo>
                        <a:cubicBezTo>
                          <a:pt x="850589" y="-33314"/>
                          <a:pt x="1051426" y="42343"/>
                          <a:pt x="1143882" y="0"/>
                        </a:cubicBezTo>
                        <a:cubicBezTo>
                          <a:pt x="1236338" y="-42343"/>
                          <a:pt x="1509049" y="52042"/>
                          <a:pt x="1642178" y="0"/>
                        </a:cubicBezTo>
                        <a:cubicBezTo>
                          <a:pt x="1775307" y="-52042"/>
                          <a:pt x="1942559" y="30767"/>
                          <a:pt x="2240134" y="0"/>
                        </a:cubicBezTo>
                        <a:cubicBezTo>
                          <a:pt x="2355633" y="-2175"/>
                          <a:pt x="2458673" y="118598"/>
                          <a:pt x="2487083" y="246949"/>
                        </a:cubicBezTo>
                        <a:cubicBezTo>
                          <a:pt x="2502050" y="405412"/>
                          <a:pt x="2466929" y="585171"/>
                          <a:pt x="2487083" y="711200"/>
                        </a:cubicBezTo>
                        <a:cubicBezTo>
                          <a:pt x="2507237" y="837229"/>
                          <a:pt x="2477068" y="1080278"/>
                          <a:pt x="2487083" y="1234717"/>
                        </a:cubicBezTo>
                        <a:cubicBezTo>
                          <a:pt x="2497074" y="1339275"/>
                          <a:pt x="2390325" y="1488701"/>
                          <a:pt x="2240134" y="1481666"/>
                        </a:cubicBezTo>
                        <a:cubicBezTo>
                          <a:pt x="2091427" y="1510126"/>
                          <a:pt x="1943715" y="1450277"/>
                          <a:pt x="1721906" y="1481666"/>
                        </a:cubicBezTo>
                        <a:cubicBezTo>
                          <a:pt x="1500097" y="1513055"/>
                          <a:pt x="1396087" y="1451264"/>
                          <a:pt x="1283405" y="1481666"/>
                        </a:cubicBezTo>
                        <a:cubicBezTo>
                          <a:pt x="1170723" y="1512068"/>
                          <a:pt x="918935" y="1448286"/>
                          <a:pt x="805041" y="1481666"/>
                        </a:cubicBezTo>
                        <a:cubicBezTo>
                          <a:pt x="691147" y="1515046"/>
                          <a:pt x="427572" y="1451436"/>
                          <a:pt x="246949" y="1481666"/>
                        </a:cubicBezTo>
                        <a:cubicBezTo>
                          <a:pt x="89606" y="1462986"/>
                          <a:pt x="13178" y="1381093"/>
                          <a:pt x="0" y="1234717"/>
                        </a:cubicBezTo>
                        <a:cubicBezTo>
                          <a:pt x="-42773" y="992349"/>
                          <a:pt x="43707" y="940800"/>
                          <a:pt x="0" y="721078"/>
                        </a:cubicBezTo>
                        <a:cubicBezTo>
                          <a:pt x="-43707" y="501356"/>
                          <a:pt x="55650" y="421298"/>
                          <a:pt x="0" y="246949"/>
                        </a:cubicBezTo>
                        <a:close/>
                      </a:path>
                      <a:path w="2487083" h="1481666" stroke="0" extrusionOk="0">
                        <a:moveTo>
                          <a:pt x="0" y="246949"/>
                        </a:moveTo>
                        <a:cubicBezTo>
                          <a:pt x="-11880" y="73270"/>
                          <a:pt x="70941" y="3412"/>
                          <a:pt x="246949" y="0"/>
                        </a:cubicBezTo>
                        <a:cubicBezTo>
                          <a:pt x="448716" y="-6530"/>
                          <a:pt x="658514" y="12675"/>
                          <a:pt x="785109" y="0"/>
                        </a:cubicBezTo>
                        <a:cubicBezTo>
                          <a:pt x="911704" y="-12675"/>
                          <a:pt x="1147733" y="40564"/>
                          <a:pt x="1303337" y="0"/>
                        </a:cubicBezTo>
                        <a:cubicBezTo>
                          <a:pt x="1458941" y="-40564"/>
                          <a:pt x="1623771" y="26941"/>
                          <a:pt x="1741838" y="0"/>
                        </a:cubicBezTo>
                        <a:cubicBezTo>
                          <a:pt x="1859905" y="-26941"/>
                          <a:pt x="2000386" y="28271"/>
                          <a:pt x="2240134" y="0"/>
                        </a:cubicBezTo>
                        <a:cubicBezTo>
                          <a:pt x="2351036" y="-22826"/>
                          <a:pt x="2491947" y="105013"/>
                          <a:pt x="2487083" y="246949"/>
                        </a:cubicBezTo>
                        <a:cubicBezTo>
                          <a:pt x="2516461" y="355379"/>
                          <a:pt x="2478271" y="580848"/>
                          <a:pt x="2487083" y="711200"/>
                        </a:cubicBezTo>
                        <a:cubicBezTo>
                          <a:pt x="2495895" y="841552"/>
                          <a:pt x="2456783" y="1056147"/>
                          <a:pt x="2487083" y="1234717"/>
                        </a:cubicBezTo>
                        <a:cubicBezTo>
                          <a:pt x="2485881" y="1379357"/>
                          <a:pt x="2353888" y="1475095"/>
                          <a:pt x="2240134" y="1481666"/>
                        </a:cubicBezTo>
                        <a:cubicBezTo>
                          <a:pt x="2087488" y="1498296"/>
                          <a:pt x="1930945" y="1455206"/>
                          <a:pt x="1781701" y="1481666"/>
                        </a:cubicBezTo>
                        <a:cubicBezTo>
                          <a:pt x="1632457" y="1508126"/>
                          <a:pt x="1471661" y="1447789"/>
                          <a:pt x="1263473" y="1481666"/>
                        </a:cubicBezTo>
                        <a:cubicBezTo>
                          <a:pt x="1055285" y="1515543"/>
                          <a:pt x="970107" y="1441752"/>
                          <a:pt x="805041" y="1481666"/>
                        </a:cubicBezTo>
                        <a:cubicBezTo>
                          <a:pt x="639975" y="1521580"/>
                          <a:pt x="453603" y="1459794"/>
                          <a:pt x="246949" y="1481666"/>
                        </a:cubicBezTo>
                        <a:cubicBezTo>
                          <a:pt x="113541" y="1473221"/>
                          <a:pt x="17167" y="1401167"/>
                          <a:pt x="0" y="1234717"/>
                        </a:cubicBezTo>
                        <a:cubicBezTo>
                          <a:pt x="-20890" y="1050426"/>
                          <a:pt x="1006" y="922238"/>
                          <a:pt x="0" y="770466"/>
                        </a:cubicBezTo>
                        <a:cubicBezTo>
                          <a:pt x="-1006" y="618694"/>
                          <a:pt x="11861" y="388976"/>
                          <a:pt x="0" y="24694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err="1">
                <a:ea typeface="맑은 고딕"/>
              </a:rPr>
              <a:t>Actinometry</a:t>
            </a:r>
            <a:endParaRPr lang="ko-KR" err="1">
              <a:ea typeface="맑은 고딕" panose="020B0503020000020004" pitchFamily="34" charset="-127"/>
            </a:endParaRPr>
          </a:p>
          <a:p>
            <a:pPr algn="ctr"/>
            <a:r>
              <a:rPr lang="ko-KR" altLang="en-US">
                <a:ea typeface="맑은 고딕"/>
              </a:rPr>
              <a:t>+ Ar Line-ratio</a:t>
            </a:r>
            <a:br>
              <a:rPr lang="en-US" altLang="ko-KR"/>
            </a:br>
            <a:r>
              <a:rPr lang="en-US" altLang="ko-KR">
                <a:ea typeface="맑은 고딕"/>
              </a:rPr>
              <a:t>+ VI sensor</a:t>
            </a:r>
            <a:endParaRPr lang="ko-KR" altLang="en-US">
              <a:ea typeface="맑은 고딕"/>
            </a:endParaRPr>
          </a:p>
          <a:p>
            <a:pPr algn="ctr"/>
            <a:r>
              <a:rPr lang="ko-KR">
                <a:ea typeface="+mn-lt"/>
                <a:cs typeface="+mn-lt"/>
              </a:rPr>
              <a:t>→</a:t>
            </a:r>
            <a:r>
              <a:rPr lang="ko-KR" altLang="en-US">
                <a:ea typeface="+mn-lt"/>
                <a:cs typeface="+mn-lt"/>
              </a:rPr>
              <a:t> 변수 생성</a:t>
            </a:r>
            <a:endParaRPr lang="ko-KR">
              <a:ea typeface="+mn-lt"/>
              <a:cs typeface="+mn-lt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363780A-2397-E742-D130-D94A6E704474}"/>
              </a:ext>
            </a:extLst>
          </p:cNvPr>
          <p:cNvSpPr/>
          <p:nvPr/>
        </p:nvSpPr>
        <p:spPr>
          <a:xfrm>
            <a:off x="3423707" y="1576916"/>
            <a:ext cx="2487083" cy="1481666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sX0" fmla="*/ 0 w 2487083"/>
                      <a:gd name="csY0" fmla="*/ 246949 h 1481666"/>
                      <a:gd name="csX1" fmla="*/ 246949 w 2487083"/>
                      <a:gd name="csY1" fmla="*/ 0 h 1481666"/>
                      <a:gd name="csX2" fmla="*/ 705382 w 2487083"/>
                      <a:gd name="csY2" fmla="*/ 0 h 1481666"/>
                      <a:gd name="csX3" fmla="*/ 1143882 w 2487083"/>
                      <a:gd name="csY3" fmla="*/ 0 h 1481666"/>
                      <a:gd name="csX4" fmla="*/ 1642178 w 2487083"/>
                      <a:gd name="csY4" fmla="*/ 0 h 1481666"/>
                      <a:gd name="csX5" fmla="*/ 2240134 w 2487083"/>
                      <a:gd name="csY5" fmla="*/ 0 h 1481666"/>
                      <a:gd name="csX6" fmla="*/ 2487083 w 2487083"/>
                      <a:gd name="csY6" fmla="*/ 246949 h 1481666"/>
                      <a:gd name="csX7" fmla="*/ 2487083 w 2487083"/>
                      <a:gd name="csY7" fmla="*/ 711200 h 1481666"/>
                      <a:gd name="csX8" fmla="*/ 2487083 w 2487083"/>
                      <a:gd name="csY8" fmla="*/ 1234717 h 1481666"/>
                      <a:gd name="csX9" fmla="*/ 2240134 w 2487083"/>
                      <a:gd name="csY9" fmla="*/ 1481666 h 1481666"/>
                      <a:gd name="csX10" fmla="*/ 1721906 w 2487083"/>
                      <a:gd name="csY10" fmla="*/ 1481666 h 1481666"/>
                      <a:gd name="csX11" fmla="*/ 1283405 w 2487083"/>
                      <a:gd name="csY11" fmla="*/ 1481666 h 1481666"/>
                      <a:gd name="csX12" fmla="*/ 805041 w 2487083"/>
                      <a:gd name="csY12" fmla="*/ 1481666 h 1481666"/>
                      <a:gd name="csX13" fmla="*/ 246949 w 2487083"/>
                      <a:gd name="csY13" fmla="*/ 1481666 h 1481666"/>
                      <a:gd name="csX14" fmla="*/ 0 w 2487083"/>
                      <a:gd name="csY14" fmla="*/ 1234717 h 1481666"/>
                      <a:gd name="csX15" fmla="*/ 0 w 2487083"/>
                      <a:gd name="csY15" fmla="*/ 721078 h 1481666"/>
                      <a:gd name="csX16" fmla="*/ 0 w 2487083"/>
                      <a:gd name="csY16" fmla="*/ 246949 h 14816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</a:cxnLst>
                    <a:rect l="l" t="t" r="r" b="b"/>
                    <a:pathLst>
                      <a:path w="2487083" h="1481666" fill="none" extrusionOk="0">
                        <a:moveTo>
                          <a:pt x="0" y="246949"/>
                        </a:moveTo>
                        <a:cubicBezTo>
                          <a:pt x="10886" y="93520"/>
                          <a:pt x="102775" y="18102"/>
                          <a:pt x="246949" y="0"/>
                        </a:cubicBezTo>
                        <a:cubicBezTo>
                          <a:pt x="471240" y="-8825"/>
                          <a:pt x="560175" y="33314"/>
                          <a:pt x="705382" y="0"/>
                        </a:cubicBezTo>
                        <a:cubicBezTo>
                          <a:pt x="850589" y="-33314"/>
                          <a:pt x="1051426" y="42343"/>
                          <a:pt x="1143882" y="0"/>
                        </a:cubicBezTo>
                        <a:cubicBezTo>
                          <a:pt x="1236338" y="-42343"/>
                          <a:pt x="1509049" y="52042"/>
                          <a:pt x="1642178" y="0"/>
                        </a:cubicBezTo>
                        <a:cubicBezTo>
                          <a:pt x="1775307" y="-52042"/>
                          <a:pt x="1942559" y="30767"/>
                          <a:pt x="2240134" y="0"/>
                        </a:cubicBezTo>
                        <a:cubicBezTo>
                          <a:pt x="2355633" y="-2175"/>
                          <a:pt x="2458673" y="118598"/>
                          <a:pt x="2487083" y="246949"/>
                        </a:cubicBezTo>
                        <a:cubicBezTo>
                          <a:pt x="2502050" y="405412"/>
                          <a:pt x="2466929" y="585171"/>
                          <a:pt x="2487083" y="711200"/>
                        </a:cubicBezTo>
                        <a:cubicBezTo>
                          <a:pt x="2507237" y="837229"/>
                          <a:pt x="2477068" y="1080278"/>
                          <a:pt x="2487083" y="1234717"/>
                        </a:cubicBezTo>
                        <a:cubicBezTo>
                          <a:pt x="2497074" y="1339275"/>
                          <a:pt x="2390325" y="1488701"/>
                          <a:pt x="2240134" y="1481666"/>
                        </a:cubicBezTo>
                        <a:cubicBezTo>
                          <a:pt x="2091427" y="1510126"/>
                          <a:pt x="1943715" y="1450277"/>
                          <a:pt x="1721906" y="1481666"/>
                        </a:cubicBezTo>
                        <a:cubicBezTo>
                          <a:pt x="1500097" y="1513055"/>
                          <a:pt x="1396087" y="1451264"/>
                          <a:pt x="1283405" y="1481666"/>
                        </a:cubicBezTo>
                        <a:cubicBezTo>
                          <a:pt x="1170723" y="1512068"/>
                          <a:pt x="918935" y="1448286"/>
                          <a:pt x="805041" y="1481666"/>
                        </a:cubicBezTo>
                        <a:cubicBezTo>
                          <a:pt x="691147" y="1515046"/>
                          <a:pt x="427572" y="1451436"/>
                          <a:pt x="246949" y="1481666"/>
                        </a:cubicBezTo>
                        <a:cubicBezTo>
                          <a:pt x="89606" y="1462986"/>
                          <a:pt x="13178" y="1381093"/>
                          <a:pt x="0" y="1234717"/>
                        </a:cubicBezTo>
                        <a:cubicBezTo>
                          <a:pt x="-42773" y="992349"/>
                          <a:pt x="43707" y="940800"/>
                          <a:pt x="0" y="721078"/>
                        </a:cubicBezTo>
                        <a:cubicBezTo>
                          <a:pt x="-43707" y="501356"/>
                          <a:pt x="55650" y="421298"/>
                          <a:pt x="0" y="246949"/>
                        </a:cubicBezTo>
                        <a:close/>
                      </a:path>
                      <a:path w="2487083" h="1481666" stroke="0" extrusionOk="0">
                        <a:moveTo>
                          <a:pt x="0" y="246949"/>
                        </a:moveTo>
                        <a:cubicBezTo>
                          <a:pt x="-11880" y="73270"/>
                          <a:pt x="70941" y="3412"/>
                          <a:pt x="246949" y="0"/>
                        </a:cubicBezTo>
                        <a:cubicBezTo>
                          <a:pt x="448716" y="-6530"/>
                          <a:pt x="658514" y="12675"/>
                          <a:pt x="785109" y="0"/>
                        </a:cubicBezTo>
                        <a:cubicBezTo>
                          <a:pt x="911704" y="-12675"/>
                          <a:pt x="1147733" y="40564"/>
                          <a:pt x="1303337" y="0"/>
                        </a:cubicBezTo>
                        <a:cubicBezTo>
                          <a:pt x="1458941" y="-40564"/>
                          <a:pt x="1623771" y="26941"/>
                          <a:pt x="1741838" y="0"/>
                        </a:cubicBezTo>
                        <a:cubicBezTo>
                          <a:pt x="1859905" y="-26941"/>
                          <a:pt x="2000386" y="28271"/>
                          <a:pt x="2240134" y="0"/>
                        </a:cubicBezTo>
                        <a:cubicBezTo>
                          <a:pt x="2351036" y="-22826"/>
                          <a:pt x="2491947" y="105013"/>
                          <a:pt x="2487083" y="246949"/>
                        </a:cubicBezTo>
                        <a:cubicBezTo>
                          <a:pt x="2516461" y="355379"/>
                          <a:pt x="2478271" y="580848"/>
                          <a:pt x="2487083" y="711200"/>
                        </a:cubicBezTo>
                        <a:cubicBezTo>
                          <a:pt x="2495895" y="841552"/>
                          <a:pt x="2456783" y="1056147"/>
                          <a:pt x="2487083" y="1234717"/>
                        </a:cubicBezTo>
                        <a:cubicBezTo>
                          <a:pt x="2485881" y="1379357"/>
                          <a:pt x="2353888" y="1475095"/>
                          <a:pt x="2240134" y="1481666"/>
                        </a:cubicBezTo>
                        <a:cubicBezTo>
                          <a:pt x="2087488" y="1498296"/>
                          <a:pt x="1930945" y="1455206"/>
                          <a:pt x="1781701" y="1481666"/>
                        </a:cubicBezTo>
                        <a:cubicBezTo>
                          <a:pt x="1632457" y="1508126"/>
                          <a:pt x="1471661" y="1447789"/>
                          <a:pt x="1263473" y="1481666"/>
                        </a:cubicBezTo>
                        <a:cubicBezTo>
                          <a:pt x="1055285" y="1515543"/>
                          <a:pt x="970107" y="1441752"/>
                          <a:pt x="805041" y="1481666"/>
                        </a:cubicBezTo>
                        <a:cubicBezTo>
                          <a:pt x="639975" y="1521580"/>
                          <a:pt x="453603" y="1459794"/>
                          <a:pt x="246949" y="1481666"/>
                        </a:cubicBezTo>
                        <a:cubicBezTo>
                          <a:pt x="113541" y="1473221"/>
                          <a:pt x="17167" y="1401167"/>
                          <a:pt x="0" y="1234717"/>
                        </a:cubicBezTo>
                        <a:cubicBezTo>
                          <a:pt x="-20890" y="1050426"/>
                          <a:pt x="1006" y="922238"/>
                          <a:pt x="0" y="770466"/>
                        </a:cubicBezTo>
                        <a:cubicBezTo>
                          <a:pt x="-1006" y="618694"/>
                          <a:pt x="11861" y="388976"/>
                          <a:pt x="0" y="24694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+mn-lt"/>
                <a:cs typeface="+mn-lt"/>
              </a:rPr>
              <a:t>PCF, SVS, PCA</a:t>
            </a:r>
          </a:p>
          <a:p>
            <a:pPr algn="ctr"/>
            <a:r>
              <a:rPr lang="ko-KR">
                <a:latin typeface="Malgun Gothic"/>
                <a:ea typeface="Malgun Gothic"/>
                <a:cs typeface="+mn-lt"/>
              </a:rPr>
              <a:t>→</a:t>
            </a:r>
            <a:r>
              <a:rPr lang="ko-KR" altLang="en-US">
                <a:latin typeface="Malgun Gothic"/>
                <a:ea typeface="Malgun Gothic"/>
                <a:cs typeface="+mn-lt"/>
              </a:rPr>
              <a:t> Top5 feature 조합</a:t>
            </a:r>
            <a:endParaRPr lang="ko-KR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73DF43D-6DB3-25EB-906A-4E26F299814D}"/>
              </a:ext>
            </a:extLst>
          </p:cNvPr>
          <p:cNvSpPr/>
          <p:nvPr/>
        </p:nvSpPr>
        <p:spPr>
          <a:xfrm>
            <a:off x="6281207" y="1576916"/>
            <a:ext cx="2487083" cy="1481666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sX0" fmla="*/ 0 w 2487083"/>
                      <a:gd name="csY0" fmla="*/ 246949 h 1481666"/>
                      <a:gd name="csX1" fmla="*/ 246949 w 2487083"/>
                      <a:gd name="csY1" fmla="*/ 0 h 1481666"/>
                      <a:gd name="csX2" fmla="*/ 705382 w 2487083"/>
                      <a:gd name="csY2" fmla="*/ 0 h 1481666"/>
                      <a:gd name="csX3" fmla="*/ 1143882 w 2487083"/>
                      <a:gd name="csY3" fmla="*/ 0 h 1481666"/>
                      <a:gd name="csX4" fmla="*/ 1642178 w 2487083"/>
                      <a:gd name="csY4" fmla="*/ 0 h 1481666"/>
                      <a:gd name="csX5" fmla="*/ 2240134 w 2487083"/>
                      <a:gd name="csY5" fmla="*/ 0 h 1481666"/>
                      <a:gd name="csX6" fmla="*/ 2487083 w 2487083"/>
                      <a:gd name="csY6" fmla="*/ 246949 h 1481666"/>
                      <a:gd name="csX7" fmla="*/ 2487083 w 2487083"/>
                      <a:gd name="csY7" fmla="*/ 711200 h 1481666"/>
                      <a:gd name="csX8" fmla="*/ 2487083 w 2487083"/>
                      <a:gd name="csY8" fmla="*/ 1234717 h 1481666"/>
                      <a:gd name="csX9" fmla="*/ 2240134 w 2487083"/>
                      <a:gd name="csY9" fmla="*/ 1481666 h 1481666"/>
                      <a:gd name="csX10" fmla="*/ 1721906 w 2487083"/>
                      <a:gd name="csY10" fmla="*/ 1481666 h 1481666"/>
                      <a:gd name="csX11" fmla="*/ 1283405 w 2487083"/>
                      <a:gd name="csY11" fmla="*/ 1481666 h 1481666"/>
                      <a:gd name="csX12" fmla="*/ 805041 w 2487083"/>
                      <a:gd name="csY12" fmla="*/ 1481666 h 1481666"/>
                      <a:gd name="csX13" fmla="*/ 246949 w 2487083"/>
                      <a:gd name="csY13" fmla="*/ 1481666 h 1481666"/>
                      <a:gd name="csX14" fmla="*/ 0 w 2487083"/>
                      <a:gd name="csY14" fmla="*/ 1234717 h 1481666"/>
                      <a:gd name="csX15" fmla="*/ 0 w 2487083"/>
                      <a:gd name="csY15" fmla="*/ 721078 h 1481666"/>
                      <a:gd name="csX16" fmla="*/ 0 w 2487083"/>
                      <a:gd name="csY16" fmla="*/ 246949 h 14816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</a:cxnLst>
                    <a:rect l="l" t="t" r="r" b="b"/>
                    <a:pathLst>
                      <a:path w="2487083" h="1481666" fill="none" extrusionOk="0">
                        <a:moveTo>
                          <a:pt x="0" y="246949"/>
                        </a:moveTo>
                        <a:cubicBezTo>
                          <a:pt x="10886" y="93520"/>
                          <a:pt x="102775" y="18102"/>
                          <a:pt x="246949" y="0"/>
                        </a:cubicBezTo>
                        <a:cubicBezTo>
                          <a:pt x="471240" y="-8825"/>
                          <a:pt x="560175" y="33314"/>
                          <a:pt x="705382" y="0"/>
                        </a:cubicBezTo>
                        <a:cubicBezTo>
                          <a:pt x="850589" y="-33314"/>
                          <a:pt x="1051426" y="42343"/>
                          <a:pt x="1143882" y="0"/>
                        </a:cubicBezTo>
                        <a:cubicBezTo>
                          <a:pt x="1236338" y="-42343"/>
                          <a:pt x="1509049" y="52042"/>
                          <a:pt x="1642178" y="0"/>
                        </a:cubicBezTo>
                        <a:cubicBezTo>
                          <a:pt x="1775307" y="-52042"/>
                          <a:pt x="1942559" y="30767"/>
                          <a:pt x="2240134" y="0"/>
                        </a:cubicBezTo>
                        <a:cubicBezTo>
                          <a:pt x="2355633" y="-2175"/>
                          <a:pt x="2458673" y="118598"/>
                          <a:pt x="2487083" y="246949"/>
                        </a:cubicBezTo>
                        <a:cubicBezTo>
                          <a:pt x="2502050" y="405412"/>
                          <a:pt x="2466929" y="585171"/>
                          <a:pt x="2487083" y="711200"/>
                        </a:cubicBezTo>
                        <a:cubicBezTo>
                          <a:pt x="2507237" y="837229"/>
                          <a:pt x="2477068" y="1080278"/>
                          <a:pt x="2487083" y="1234717"/>
                        </a:cubicBezTo>
                        <a:cubicBezTo>
                          <a:pt x="2497074" y="1339275"/>
                          <a:pt x="2390325" y="1488701"/>
                          <a:pt x="2240134" y="1481666"/>
                        </a:cubicBezTo>
                        <a:cubicBezTo>
                          <a:pt x="2091427" y="1510126"/>
                          <a:pt x="1943715" y="1450277"/>
                          <a:pt x="1721906" y="1481666"/>
                        </a:cubicBezTo>
                        <a:cubicBezTo>
                          <a:pt x="1500097" y="1513055"/>
                          <a:pt x="1396087" y="1451264"/>
                          <a:pt x="1283405" y="1481666"/>
                        </a:cubicBezTo>
                        <a:cubicBezTo>
                          <a:pt x="1170723" y="1512068"/>
                          <a:pt x="918935" y="1448286"/>
                          <a:pt x="805041" y="1481666"/>
                        </a:cubicBezTo>
                        <a:cubicBezTo>
                          <a:pt x="691147" y="1515046"/>
                          <a:pt x="427572" y="1451436"/>
                          <a:pt x="246949" y="1481666"/>
                        </a:cubicBezTo>
                        <a:cubicBezTo>
                          <a:pt x="89606" y="1462986"/>
                          <a:pt x="13178" y="1381093"/>
                          <a:pt x="0" y="1234717"/>
                        </a:cubicBezTo>
                        <a:cubicBezTo>
                          <a:pt x="-42773" y="992349"/>
                          <a:pt x="43707" y="940800"/>
                          <a:pt x="0" y="721078"/>
                        </a:cubicBezTo>
                        <a:cubicBezTo>
                          <a:pt x="-43707" y="501356"/>
                          <a:pt x="55650" y="421298"/>
                          <a:pt x="0" y="246949"/>
                        </a:cubicBezTo>
                        <a:close/>
                      </a:path>
                      <a:path w="2487083" h="1481666" stroke="0" extrusionOk="0">
                        <a:moveTo>
                          <a:pt x="0" y="246949"/>
                        </a:moveTo>
                        <a:cubicBezTo>
                          <a:pt x="-11880" y="73270"/>
                          <a:pt x="70941" y="3412"/>
                          <a:pt x="246949" y="0"/>
                        </a:cubicBezTo>
                        <a:cubicBezTo>
                          <a:pt x="448716" y="-6530"/>
                          <a:pt x="658514" y="12675"/>
                          <a:pt x="785109" y="0"/>
                        </a:cubicBezTo>
                        <a:cubicBezTo>
                          <a:pt x="911704" y="-12675"/>
                          <a:pt x="1147733" y="40564"/>
                          <a:pt x="1303337" y="0"/>
                        </a:cubicBezTo>
                        <a:cubicBezTo>
                          <a:pt x="1458941" y="-40564"/>
                          <a:pt x="1623771" y="26941"/>
                          <a:pt x="1741838" y="0"/>
                        </a:cubicBezTo>
                        <a:cubicBezTo>
                          <a:pt x="1859905" y="-26941"/>
                          <a:pt x="2000386" y="28271"/>
                          <a:pt x="2240134" y="0"/>
                        </a:cubicBezTo>
                        <a:cubicBezTo>
                          <a:pt x="2351036" y="-22826"/>
                          <a:pt x="2491947" y="105013"/>
                          <a:pt x="2487083" y="246949"/>
                        </a:cubicBezTo>
                        <a:cubicBezTo>
                          <a:pt x="2516461" y="355379"/>
                          <a:pt x="2478271" y="580848"/>
                          <a:pt x="2487083" y="711200"/>
                        </a:cubicBezTo>
                        <a:cubicBezTo>
                          <a:pt x="2495895" y="841552"/>
                          <a:pt x="2456783" y="1056147"/>
                          <a:pt x="2487083" y="1234717"/>
                        </a:cubicBezTo>
                        <a:cubicBezTo>
                          <a:pt x="2485881" y="1379357"/>
                          <a:pt x="2353888" y="1475095"/>
                          <a:pt x="2240134" y="1481666"/>
                        </a:cubicBezTo>
                        <a:cubicBezTo>
                          <a:pt x="2087488" y="1498296"/>
                          <a:pt x="1930945" y="1455206"/>
                          <a:pt x="1781701" y="1481666"/>
                        </a:cubicBezTo>
                        <a:cubicBezTo>
                          <a:pt x="1632457" y="1508126"/>
                          <a:pt x="1471661" y="1447789"/>
                          <a:pt x="1263473" y="1481666"/>
                        </a:cubicBezTo>
                        <a:cubicBezTo>
                          <a:pt x="1055285" y="1515543"/>
                          <a:pt x="970107" y="1441752"/>
                          <a:pt x="805041" y="1481666"/>
                        </a:cubicBezTo>
                        <a:cubicBezTo>
                          <a:pt x="639975" y="1521580"/>
                          <a:pt x="453603" y="1459794"/>
                          <a:pt x="246949" y="1481666"/>
                        </a:cubicBezTo>
                        <a:cubicBezTo>
                          <a:pt x="113541" y="1473221"/>
                          <a:pt x="17167" y="1401167"/>
                          <a:pt x="0" y="1234717"/>
                        </a:cubicBezTo>
                        <a:cubicBezTo>
                          <a:pt x="-20890" y="1050426"/>
                          <a:pt x="1006" y="922238"/>
                          <a:pt x="0" y="770466"/>
                        </a:cubicBezTo>
                        <a:cubicBezTo>
                          <a:pt x="-1006" y="618694"/>
                          <a:pt x="11861" y="388976"/>
                          <a:pt x="0" y="24694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+mn-lt"/>
                <a:cs typeface="+mn-lt"/>
              </a:rPr>
              <a:t>예측 성능을 높인</a:t>
            </a:r>
          </a:p>
          <a:p>
            <a:pPr algn="ctr"/>
            <a:r>
              <a:rPr lang="ko-KR" altLang="en-US">
                <a:ea typeface="+mn-lt"/>
                <a:cs typeface="+mn-lt"/>
              </a:rPr>
              <a:t>MLR 모델 생성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FFDAE5D-3431-60C7-18B7-CF9F4DAC7D95}"/>
              </a:ext>
            </a:extLst>
          </p:cNvPr>
          <p:cNvSpPr/>
          <p:nvPr/>
        </p:nvSpPr>
        <p:spPr>
          <a:xfrm>
            <a:off x="9170457" y="1576916"/>
            <a:ext cx="2487083" cy="1481666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sX0" fmla="*/ 0 w 2487083"/>
                      <a:gd name="csY0" fmla="*/ 246949 h 1481666"/>
                      <a:gd name="csX1" fmla="*/ 246949 w 2487083"/>
                      <a:gd name="csY1" fmla="*/ 0 h 1481666"/>
                      <a:gd name="csX2" fmla="*/ 705382 w 2487083"/>
                      <a:gd name="csY2" fmla="*/ 0 h 1481666"/>
                      <a:gd name="csX3" fmla="*/ 1143882 w 2487083"/>
                      <a:gd name="csY3" fmla="*/ 0 h 1481666"/>
                      <a:gd name="csX4" fmla="*/ 1642178 w 2487083"/>
                      <a:gd name="csY4" fmla="*/ 0 h 1481666"/>
                      <a:gd name="csX5" fmla="*/ 2240134 w 2487083"/>
                      <a:gd name="csY5" fmla="*/ 0 h 1481666"/>
                      <a:gd name="csX6" fmla="*/ 2487083 w 2487083"/>
                      <a:gd name="csY6" fmla="*/ 246949 h 1481666"/>
                      <a:gd name="csX7" fmla="*/ 2487083 w 2487083"/>
                      <a:gd name="csY7" fmla="*/ 711200 h 1481666"/>
                      <a:gd name="csX8" fmla="*/ 2487083 w 2487083"/>
                      <a:gd name="csY8" fmla="*/ 1234717 h 1481666"/>
                      <a:gd name="csX9" fmla="*/ 2240134 w 2487083"/>
                      <a:gd name="csY9" fmla="*/ 1481666 h 1481666"/>
                      <a:gd name="csX10" fmla="*/ 1721906 w 2487083"/>
                      <a:gd name="csY10" fmla="*/ 1481666 h 1481666"/>
                      <a:gd name="csX11" fmla="*/ 1283405 w 2487083"/>
                      <a:gd name="csY11" fmla="*/ 1481666 h 1481666"/>
                      <a:gd name="csX12" fmla="*/ 805041 w 2487083"/>
                      <a:gd name="csY12" fmla="*/ 1481666 h 1481666"/>
                      <a:gd name="csX13" fmla="*/ 246949 w 2487083"/>
                      <a:gd name="csY13" fmla="*/ 1481666 h 1481666"/>
                      <a:gd name="csX14" fmla="*/ 0 w 2487083"/>
                      <a:gd name="csY14" fmla="*/ 1234717 h 1481666"/>
                      <a:gd name="csX15" fmla="*/ 0 w 2487083"/>
                      <a:gd name="csY15" fmla="*/ 721078 h 1481666"/>
                      <a:gd name="csX16" fmla="*/ 0 w 2487083"/>
                      <a:gd name="csY16" fmla="*/ 246949 h 14816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</a:cxnLst>
                    <a:rect l="l" t="t" r="r" b="b"/>
                    <a:pathLst>
                      <a:path w="2487083" h="1481666" fill="none" extrusionOk="0">
                        <a:moveTo>
                          <a:pt x="0" y="246949"/>
                        </a:moveTo>
                        <a:cubicBezTo>
                          <a:pt x="10886" y="93520"/>
                          <a:pt x="102775" y="18102"/>
                          <a:pt x="246949" y="0"/>
                        </a:cubicBezTo>
                        <a:cubicBezTo>
                          <a:pt x="471240" y="-8825"/>
                          <a:pt x="560175" y="33314"/>
                          <a:pt x="705382" y="0"/>
                        </a:cubicBezTo>
                        <a:cubicBezTo>
                          <a:pt x="850589" y="-33314"/>
                          <a:pt x="1051426" y="42343"/>
                          <a:pt x="1143882" y="0"/>
                        </a:cubicBezTo>
                        <a:cubicBezTo>
                          <a:pt x="1236338" y="-42343"/>
                          <a:pt x="1509049" y="52042"/>
                          <a:pt x="1642178" y="0"/>
                        </a:cubicBezTo>
                        <a:cubicBezTo>
                          <a:pt x="1775307" y="-52042"/>
                          <a:pt x="1942559" y="30767"/>
                          <a:pt x="2240134" y="0"/>
                        </a:cubicBezTo>
                        <a:cubicBezTo>
                          <a:pt x="2355633" y="-2175"/>
                          <a:pt x="2458673" y="118598"/>
                          <a:pt x="2487083" y="246949"/>
                        </a:cubicBezTo>
                        <a:cubicBezTo>
                          <a:pt x="2502050" y="405412"/>
                          <a:pt x="2466929" y="585171"/>
                          <a:pt x="2487083" y="711200"/>
                        </a:cubicBezTo>
                        <a:cubicBezTo>
                          <a:pt x="2507237" y="837229"/>
                          <a:pt x="2477068" y="1080278"/>
                          <a:pt x="2487083" y="1234717"/>
                        </a:cubicBezTo>
                        <a:cubicBezTo>
                          <a:pt x="2497074" y="1339275"/>
                          <a:pt x="2390325" y="1488701"/>
                          <a:pt x="2240134" y="1481666"/>
                        </a:cubicBezTo>
                        <a:cubicBezTo>
                          <a:pt x="2091427" y="1510126"/>
                          <a:pt x="1943715" y="1450277"/>
                          <a:pt x="1721906" y="1481666"/>
                        </a:cubicBezTo>
                        <a:cubicBezTo>
                          <a:pt x="1500097" y="1513055"/>
                          <a:pt x="1396087" y="1451264"/>
                          <a:pt x="1283405" y="1481666"/>
                        </a:cubicBezTo>
                        <a:cubicBezTo>
                          <a:pt x="1170723" y="1512068"/>
                          <a:pt x="918935" y="1448286"/>
                          <a:pt x="805041" y="1481666"/>
                        </a:cubicBezTo>
                        <a:cubicBezTo>
                          <a:pt x="691147" y="1515046"/>
                          <a:pt x="427572" y="1451436"/>
                          <a:pt x="246949" y="1481666"/>
                        </a:cubicBezTo>
                        <a:cubicBezTo>
                          <a:pt x="89606" y="1462986"/>
                          <a:pt x="13178" y="1381093"/>
                          <a:pt x="0" y="1234717"/>
                        </a:cubicBezTo>
                        <a:cubicBezTo>
                          <a:pt x="-42773" y="992349"/>
                          <a:pt x="43707" y="940800"/>
                          <a:pt x="0" y="721078"/>
                        </a:cubicBezTo>
                        <a:cubicBezTo>
                          <a:pt x="-43707" y="501356"/>
                          <a:pt x="55650" y="421298"/>
                          <a:pt x="0" y="246949"/>
                        </a:cubicBezTo>
                        <a:close/>
                      </a:path>
                      <a:path w="2487083" h="1481666" stroke="0" extrusionOk="0">
                        <a:moveTo>
                          <a:pt x="0" y="246949"/>
                        </a:moveTo>
                        <a:cubicBezTo>
                          <a:pt x="-11880" y="73270"/>
                          <a:pt x="70941" y="3412"/>
                          <a:pt x="246949" y="0"/>
                        </a:cubicBezTo>
                        <a:cubicBezTo>
                          <a:pt x="448716" y="-6530"/>
                          <a:pt x="658514" y="12675"/>
                          <a:pt x="785109" y="0"/>
                        </a:cubicBezTo>
                        <a:cubicBezTo>
                          <a:pt x="911704" y="-12675"/>
                          <a:pt x="1147733" y="40564"/>
                          <a:pt x="1303337" y="0"/>
                        </a:cubicBezTo>
                        <a:cubicBezTo>
                          <a:pt x="1458941" y="-40564"/>
                          <a:pt x="1623771" y="26941"/>
                          <a:pt x="1741838" y="0"/>
                        </a:cubicBezTo>
                        <a:cubicBezTo>
                          <a:pt x="1859905" y="-26941"/>
                          <a:pt x="2000386" y="28271"/>
                          <a:pt x="2240134" y="0"/>
                        </a:cubicBezTo>
                        <a:cubicBezTo>
                          <a:pt x="2351036" y="-22826"/>
                          <a:pt x="2491947" y="105013"/>
                          <a:pt x="2487083" y="246949"/>
                        </a:cubicBezTo>
                        <a:cubicBezTo>
                          <a:pt x="2516461" y="355379"/>
                          <a:pt x="2478271" y="580848"/>
                          <a:pt x="2487083" y="711200"/>
                        </a:cubicBezTo>
                        <a:cubicBezTo>
                          <a:pt x="2495895" y="841552"/>
                          <a:pt x="2456783" y="1056147"/>
                          <a:pt x="2487083" y="1234717"/>
                        </a:cubicBezTo>
                        <a:cubicBezTo>
                          <a:pt x="2485881" y="1379357"/>
                          <a:pt x="2353888" y="1475095"/>
                          <a:pt x="2240134" y="1481666"/>
                        </a:cubicBezTo>
                        <a:cubicBezTo>
                          <a:pt x="2087488" y="1498296"/>
                          <a:pt x="1930945" y="1455206"/>
                          <a:pt x="1781701" y="1481666"/>
                        </a:cubicBezTo>
                        <a:cubicBezTo>
                          <a:pt x="1632457" y="1508126"/>
                          <a:pt x="1471661" y="1447789"/>
                          <a:pt x="1263473" y="1481666"/>
                        </a:cubicBezTo>
                        <a:cubicBezTo>
                          <a:pt x="1055285" y="1515543"/>
                          <a:pt x="970107" y="1441752"/>
                          <a:pt x="805041" y="1481666"/>
                        </a:cubicBezTo>
                        <a:cubicBezTo>
                          <a:pt x="639975" y="1521580"/>
                          <a:pt x="453603" y="1459794"/>
                          <a:pt x="246949" y="1481666"/>
                        </a:cubicBezTo>
                        <a:cubicBezTo>
                          <a:pt x="113541" y="1473221"/>
                          <a:pt x="17167" y="1401167"/>
                          <a:pt x="0" y="1234717"/>
                        </a:cubicBezTo>
                        <a:cubicBezTo>
                          <a:pt x="-20890" y="1050426"/>
                          <a:pt x="1006" y="922238"/>
                          <a:pt x="0" y="770466"/>
                        </a:cubicBezTo>
                        <a:cubicBezTo>
                          <a:pt x="-1006" y="618694"/>
                          <a:pt x="11861" y="388976"/>
                          <a:pt x="0" y="24694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ea typeface="+mn-lt"/>
                <a:cs typeface="+mn-lt"/>
              </a:rPr>
              <a:t>결정계수 평가</a:t>
            </a:r>
            <a:br>
              <a:rPr lang="ko-KR" altLang="en-US">
                <a:ea typeface="+mn-lt"/>
                <a:cs typeface="+mn-lt"/>
              </a:rPr>
            </a:br>
            <a:r>
              <a:rPr lang="ko-KR" altLang="en-US">
                <a:ea typeface="+mn-lt"/>
                <a:cs typeface="+mn-lt"/>
              </a:rPr>
              <a:t>최종​모델 도출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CF454000-0E00-687A-462D-C968052A5761}"/>
              </a:ext>
            </a:extLst>
          </p:cNvPr>
          <p:cNvSpPr/>
          <p:nvPr/>
        </p:nvSpPr>
        <p:spPr>
          <a:xfrm>
            <a:off x="3063875" y="2217208"/>
            <a:ext cx="285750" cy="22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5768ACF8-8257-7395-EDBD-4FB803C81B9B}"/>
              </a:ext>
            </a:extLst>
          </p:cNvPr>
          <p:cNvSpPr/>
          <p:nvPr/>
        </p:nvSpPr>
        <p:spPr>
          <a:xfrm>
            <a:off x="5990167" y="2217207"/>
            <a:ext cx="216959" cy="2381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856E8954-1CB1-469F-C356-454BA004206D}"/>
              </a:ext>
            </a:extLst>
          </p:cNvPr>
          <p:cNvSpPr/>
          <p:nvPr/>
        </p:nvSpPr>
        <p:spPr>
          <a:xfrm>
            <a:off x="8842375" y="2211917"/>
            <a:ext cx="254000" cy="232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2622C8B-A306-9A99-818F-FCBAF470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7" y="3866635"/>
            <a:ext cx="8939083" cy="3912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450EA0E-EE54-929E-BDC3-86723AD9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" t="-2434" r="-168" b="6820"/>
          <a:stretch>
            <a:fillRect/>
          </a:stretch>
        </p:blipFill>
        <p:spPr>
          <a:xfrm>
            <a:off x="8765178" y="3871397"/>
            <a:ext cx="3415465" cy="366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1D910-FF4E-3F9A-85C1-101E14B6E7F0}"/>
              </a:ext>
            </a:extLst>
          </p:cNvPr>
          <p:cNvSpPr txBox="1"/>
          <p:nvPr/>
        </p:nvSpPr>
        <p:spPr>
          <a:xfrm>
            <a:off x="521368" y="6161887"/>
            <a:ext cx="11132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ü"/>
            </a:pPr>
            <a:r>
              <a:rPr lang="en-US">
                <a:latin typeface="Calibri"/>
                <a:ea typeface="+mn-lt"/>
                <a:cs typeface="+mn-lt"/>
              </a:rPr>
              <a:t>Resolving VM uncertainty through PC variable analysis using OES and VI sensor data.</a:t>
            </a:r>
          </a:p>
        </p:txBody>
      </p:sp>
    </p:spTree>
    <p:extLst>
      <p:ext uri="{BB962C8B-B14F-4D97-AF65-F5344CB8AC3E}">
        <p14:creationId xmlns:p14="http://schemas.microsoft.com/office/powerpoint/2010/main" val="385734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AF017-A21C-05C5-3354-1AA546AD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9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Suggestion</a:t>
            </a:r>
            <a:endParaRPr lang="ko-KR" altLang="en-US" sz="2900" b="1">
              <a:solidFill>
                <a:srgbClr val="0E2841"/>
              </a:solidFill>
              <a:ea typeface="맑은 고딕"/>
              <a:cs typeface="Calibri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62BAF64-0832-9B33-93CB-9B0B7B34E6C8}"/>
              </a:ext>
            </a:extLst>
          </p:cNvPr>
          <p:cNvSpPr/>
          <p:nvPr/>
        </p:nvSpPr>
        <p:spPr>
          <a:xfrm>
            <a:off x="571500" y="1341536"/>
            <a:ext cx="5196416" cy="483658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ea typeface="맑은 고딕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120DA30-67EA-9BBC-7C2F-6A4CAAE7FE92}"/>
              </a:ext>
            </a:extLst>
          </p:cNvPr>
          <p:cNvSpPr/>
          <p:nvPr/>
        </p:nvSpPr>
        <p:spPr>
          <a:xfrm>
            <a:off x="846666" y="1955370"/>
            <a:ext cx="4614333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>
                <a:latin typeface="Malgun Gothic"/>
                <a:ea typeface="Malgun Gothic"/>
              </a:rPr>
              <a:t>플라즈마 내부 반응 메</a:t>
            </a:r>
            <a:r>
              <a:rPr lang="ko-KR" altLang="en-US">
                <a:latin typeface="Malgun Gothic"/>
                <a:ea typeface="Malgun Gothic"/>
              </a:rPr>
              <a:t>커니즘</a:t>
            </a:r>
            <a:r>
              <a:rPr lang="ko-KR">
                <a:latin typeface="Malgun Gothic"/>
                <a:ea typeface="Malgun Gothic"/>
              </a:rPr>
              <a:t> 비선형성</a:t>
            </a:r>
            <a:endParaRPr lang="ko-KR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10BC208-430C-FDB9-DD02-08CE0248ABF5}"/>
              </a:ext>
            </a:extLst>
          </p:cNvPr>
          <p:cNvSpPr/>
          <p:nvPr/>
        </p:nvSpPr>
        <p:spPr>
          <a:xfrm>
            <a:off x="846665" y="2997828"/>
            <a:ext cx="4614333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>
                <a:solidFill>
                  <a:schemeClr val="bg1"/>
                </a:solidFill>
                <a:latin typeface="Calibri"/>
                <a:ea typeface="Malgun Gothic"/>
                <a:cs typeface="Calibri"/>
              </a:rPr>
              <a:t>회귀계수의 해석 안정성 저하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1029F7D-555E-ED69-7BF7-C34D429F77CD}"/>
              </a:ext>
            </a:extLst>
          </p:cNvPr>
          <p:cNvSpPr/>
          <p:nvPr/>
        </p:nvSpPr>
        <p:spPr>
          <a:xfrm>
            <a:off x="846665" y="5045703"/>
            <a:ext cx="4614333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>
                <a:latin typeface="Malgun Gothic"/>
                <a:ea typeface="Malgun Gothic"/>
              </a:rPr>
              <a:t>적은 데이터 수로 딥러닝 불가능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201C7EA-3220-4584-7DF4-A7DCF475EE30}"/>
              </a:ext>
            </a:extLst>
          </p:cNvPr>
          <p:cNvSpPr/>
          <p:nvPr/>
        </p:nvSpPr>
        <p:spPr>
          <a:xfrm>
            <a:off x="1471083" y="1092828"/>
            <a:ext cx="3365500" cy="4974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ea typeface="맑은 고딕"/>
              </a:rPr>
              <a:t>이전 연구의 문제</a:t>
            </a:r>
            <a:endParaRPr lang="ko-KR" altLang="en-US" b="1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04F7102-C757-305C-73AD-C93A63E7B19D}"/>
              </a:ext>
            </a:extLst>
          </p:cNvPr>
          <p:cNvSpPr/>
          <p:nvPr/>
        </p:nvSpPr>
        <p:spPr>
          <a:xfrm>
            <a:off x="6514042" y="1341535"/>
            <a:ext cx="5196416" cy="483658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ea typeface="맑은 고딕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05CAFFD-163B-92EE-CD67-378751D1DD77}"/>
              </a:ext>
            </a:extLst>
          </p:cNvPr>
          <p:cNvSpPr/>
          <p:nvPr/>
        </p:nvSpPr>
        <p:spPr>
          <a:xfrm>
            <a:off x="7429500" y="1092828"/>
            <a:ext cx="3365500" cy="4974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b="1">
                <a:ea typeface="맑은 고딕"/>
              </a:rPr>
              <a:t>후속 연구 제안​</a:t>
            </a:r>
            <a:endParaRPr lang="ko-KR" altLang="en-US" b="1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F4E6C2D-8B71-416D-54E2-E2A38466544A}"/>
              </a:ext>
            </a:extLst>
          </p:cNvPr>
          <p:cNvSpPr/>
          <p:nvPr/>
        </p:nvSpPr>
        <p:spPr>
          <a:xfrm>
            <a:off x="846665" y="4003245"/>
            <a:ext cx="4614333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>
                <a:solidFill>
                  <a:schemeClr val="bg1"/>
                </a:solidFill>
                <a:latin typeface="Malgun Gothic"/>
                <a:ea typeface="Malgun Gothic"/>
              </a:rPr>
              <a:t>PCA 모델의 예측 오차</a:t>
            </a:r>
            <a:endParaRPr lang="ko-KR">
              <a:solidFill>
                <a:schemeClr val="bg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D3FF7B0-26BC-2871-9C64-643B307010FC}"/>
              </a:ext>
            </a:extLst>
          </p:cNvPr>
          <p:cNvSpPr/>
          <p:nvPr/>
        </p:nvSpPr>
        <p:spPr>
          <a:xfrm>
            <a:off x="6805082" y="1955370"/>
            <a:ext cx="4614333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Extreme</a:t>
            </a:r>
            <a:r>
              <a:rPr lang="ko-K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Learning</a:t>
            </a:r>
            <a:r>
              <a:rPr lang="ko-K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Machine(</a:t>
            </a:r>
            <a:r>
              <a:rPr lang="ko-KR">
                <a:solidFill>
                  <a:srgbClr val="FFFFFF"/>
                </a:solidFill>
                <a:ea typeface="+mn-lt"/>
                <a:cs typeface="+mn-lt"/>
              </a:rPr>
              <a:t>ELM)</a:t>
            </a:r>
            <a:endParaRPr lang="ko-KR" altLang="en-US">
              <a:ea typeface="+mn-lt"/>
              <a:cs typeface="+mn-lt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7405F0F-B157-FCA7-9C7E-64ACFF8E5892}"/>
              </a:ext>
            </a:extLst>
          </p:cNvPr>
          <p:cNvSpPr/>
          <p:nvPr/>
        </p:nvSpPr>
        <p:spPr>
          <a:xfrm>
            <a:off x="6805082" y="2997828"/>
            <a:ext cx="4614333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Hidden Layer Mapping</a:t>
            </a:r>
            <a:endParaRPr lang="ko-KR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F16DB4D-4089-A0E2-9D2B-011E3F117835}"/>
              </a:ext>
            </a:extLst>
          </p:cNvPr>
          <p:cNvSpPr/>
          <p:nvPr/>
        </p:nvSpPr>
        <p:spPr>
          <a:xfrm>
            <a:off x="6805082" y="5045703"/>
            <a:ext cx="4614333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PCA + ELM Hybrid</a:t>
            </a:r>
            <a:endParaRPr lang="ko-KR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F01F453-2A1F-9236-D504-462265A2BA4A}"/>
              </a:ext>
            </a:extLst>
          </p:cNvPr>
          <p:cNvSpPr/>
          <p:nvPr/>
        </p:nvSpPr>
        <p:spPr>
          <a:xfrm>
            <a:off x="6805082" y="4003245"/>
            <a:ext cx="4614333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Run-to-Run Online Learning</a:t>
            </a:r>
            <a:endParaRPr lang="ko-K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D8BBC-3C31-30B9-382E-5358E9ACDB6D}"/>
              </a:ext>
            </a:extLst>
          </p:cNvPr>
          <p:cNvSpPr txBox="1"/>
          <p:nvPr/>
        </p:nvSpPr>
        <p:spPr>
          <a:xfrm>
            <a:off x="572932" y="759135"/>
            <a:ext cx="609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 altLang="ko-KR" sz="1600" b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Proposal Based</a:t>
            </a:r>
            <a:r>
              <a:rPr lang="en-US" altLang="ko-KR" sz="1600" b="1">
                <a:latin typeface="Calibri"/>
                <a:ea typeface="Arial"/>
                <a:cs typeface="Arial"/>
              </a:rPr>
              <a:t> on the Unresolved Issues</a:t>
            </a:r>
            <a:endParaRPr lang="ko-K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A729C-085B-368C-F7FF-9DA09C917822}"/>
              </a:ext>
            </a:extLst>
          </p:cNvPr>
          <p:cNvSpPr txBox="1"/>
          <p:nvPr/>
        </p:nvSpPr>
        <p:spPr>
          <a:xfrm>
            <a:off x="572932" y="6179075"/>
            <a:ext cx="11132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ü"/>
            </a:pPr>
            <a:r>
              <a:rPr lang="en-US">
                <a:solidFill>
                  <a:srgbClr val="000000"/>
                </a:solidFill>
                <a:latin typeface="Calibri"/>
                <a:cs typeface="Arial"/>
              </a:rPr>
              <a:t>ELM model using PCA feature selection for real-time monitoring with higher accuracy and analysis possibility.</a:t>
            </a:r>
            <a:endParaRPr lang="en-US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54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D5B5F-AEA8-7588-0FD8-F97DCAD8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600" b="1">
                <a:solidFill>
                  <a:srgbClr val="0E2841"/>
                </a:solidFill>
                <a:latin typeface="Calibri"/>
                <a:ea typeface="맑은 고딕"/>
                <a:cs typeface="Calibri"/>
              </a:rPr>
              <a:t>References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22AE4C-BAFE-F3C5-5F5B-C689285F6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 algn="just">
              <a:buAutoNum type="romanUcPeriod"/>
            </a:pPr>
            <a:r>
              <a:rPr lang="ko-KR">
                <a:latin typeface="Calibri"/>
                <a:ea typeface="맑은 고딕"/>
                <a:cs typeface="Calibri"/>
              </a:rPr>
              <a:t>Jang, Y., Roh, H.-J., Park, S., Jeong, S., Ryu, S., Kwon, J.-W., Kim, N.-K., &amp; Kim, G.-H. (2019). Characteristics of a plasma information variable in phenomenology-based, statistically-tuned virtual metrology to predict silicon dioxide etching depth. Current Applied Physics, 19, 1068-1075.</a:t>
            </a:r>
            <a:endParaRPr lang="ko-KR" altLang="en-US">
              <a:ea typeface="맑은 고딕"/>
              <a:cs typeface="Calibri" pitchFamily="34" charset="0"/>
            </a:endParaRPr>
          </a:p>
          <a:p>
            <a:pPr marL="457200" indent="-457200" algn="just">
              <a:buAutoNum type="romanUcPeriod"/>
            </a:pPr>
            <a:r>
              <a:rPr lang="ko-KR">
                <a:latin typeface="Calibri"/>
                <a:ea typeface="맑은 고딕"/>
                <a:cs typeface="Calibri"/>
              </a:rPr>
              <a:t>Kim, G., Kwon, J.-W., Lee, I., Seo, H., Park, J.-B., Shin, J. -H., &amp; Kim, G. -H. (2024). Application of plasma information-based virtual metrology (PI-VM) for etching in C4F8/Ar/O2 plasma. IEEE Transactions on Semiconductor Manufacturing.</a:t>
            </a:r>
            <a:endParaRPr lang="ko-KR" altLang="en-US">
              <a:ea typeface="맑은 고딕"/>
              <a:cs typeface="Calibri" pitchFamily="34" charset="0"/>
            </a:endParaRPr>
          </a:p>
          <a:p>
            <a:pPr marL="457200" indent="-457200" algn="just">
              <a:buAutoNum type="romanUcPeriod"/>
            </a:pPr>
            <a:r>
              <a:rPr lang="ko-KR">
                <a:latin typeface="Calibri"/>
                <a:ea typeface="맑은 고딕"/>
                <a:cs typeface="Calibri"/>
              </a:rPr>
              <a:t>Maitra, V., Su, Y., &amp; Shi, J. (2024). Virtual metrology in semiconductor manufacturing: Current status and future prospects. Expert Systems With Applications, 249, 123559.</a:t>
            </a:r>
            <a:endParaRPr lang="ko-KR" altLang="en-US">
              <a:ea typeface="맑은 고딕"/>
              <a:cs typeface="Calibri" pitchFamily="34" charset="0"/>
            </a:endParaRPr>
          </a:p>
          <a:p>
            <a:pPr marL="457200" indent="-457200" algn="just">
              <a:buAutoNum type="romanUcPeriod"/>
            </a:pPr>
            <a:r>
              <a:rPr lang="ko-KR">
                <a:latin typeface="Calibri"/>
                <a:ea typeface="맑은 고딕"/>
                <a:cs typeface="Calibri"/>
              </a:rPr>
              <a:t>Siepa, S., Tsankov, T. V., Czarnetzki, U., Danko, S., &amp; Mussenbrock, T. (2014). On the OES line-ratio technique in argon and argon-containing plasmas. Journal of Physics D: Applied Physics, 47, 445201.</a:t>
            </a:r>
            <a:endParaRPr lang="ko-KR" altLang="en-US">
              <a:ea typeface="맑은 고딕"/>
              <a:cs typeface="Calibri"/>
            </a:endParaRPr>
          </a:p>
          <a:p>
            <a:pPr marL="457200" indent="-457200" algn="just">
              <a:buAutoNum type="romanUcPeriod"/>
            </a:pPr>
            <a:r>
              <a:rPr lang="en-US" altLang="ko-KR">
                <a:latin typeface="Calibri"/>
                <a:ea typeface="Calibri"/>
                <a:cs typeface="Calibri"/>
              </a:rPr>
              <a:t>Coburn,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J.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W.,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&amp;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Chen,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M.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(1980).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Optical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emission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spectroscopy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of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reactive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plasmas: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A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method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for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correlating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emission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intensities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to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reactive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particle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density.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Journal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of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Applied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Physics,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51,</a:t>
            </a:r>
            <a:r>
              <a:rPr lang="ko-KR">
                <a:latin typeface="Calibri"/>
                <a:ea typeface="맑은 고딕"/>
                <a:cs typeface="Calibri"/>
              </a:rPr>
              <a:t> </a:t>
            </a:r>
            <a:r>
              <a:rPr lang="en-US" altLang="ko-KR">
                <a:latin typeface="Calibri"/>
                <a:ea typeface="Calibri"/>
                <a:cs typeface="Calibri"/>
              </a:rPr>
              <a:t>3134-3136.</a:t>
            </a: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A. Kramida, Y. Ralchenko, J. Reader, Nist Atomic Spectra Database Version 5.4, (2016) </a:t>
            </a:r>
            <a:r>
              <a:rPr lang="en-US">
                <a:latin typeface="Calibri"/>
                <a:ea typeface="Calibri"/>
                <a:cs typeface="Calibri"/>
                <a:hlinkClick r:id="rId2"/>
              </a:rPr>
              <a:t>http://physics.nist.gov/asd</a:t>
            </a:r>
            <a:r>
              <a:rPr lang="en-US">
                <a:latin typeface="Calibri"/>
                <a:ea typeface="Calibri"/>
                <a:cs typeface="Calibri"/>
              </a:rPr>
              <a:t> , Accessed date: 2 January 2025.</a:t>
            </a: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Yang, R., &amp; Chen, R. (2010). Real-time plasma process condition sensing and abnormal process detection. Sensors, 10(6), 5703-5723.</a:t>
            </a: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Abe, H., Yoneda, M., &amp; Fujiwara, N. (2008). Developments of plasma etching technology for fabricating semiconductor devices. Japanese Journal of Applied Physics, 47(3R), 1435-1455.</a:t>
            </a: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Global Market Insights. (n.d.). Semiconductor metrology and inspection market size, share &amp; trends analysis report. Retrieved from </a:t>
            </a:r>
            <a:r>
              <a:rPr lang="en-US">
                <a:latin typeface="Calibri"/>
                <a:ea typeface="Calibri"/>
                <a:cs typeface="Calibri"/>
                <a:hlinkClick r:id="rId3"/>
              </a:rPr>
              <a:t>https://www.gminsights.com/industry-analysis/semiconductor-metrology-and-inspection-market</a:t>
            </a:r>
            <a:endParaRPr lang="en-US">
              <a:latin typeface="Calibri"/>
              <a:ea typeface="Calibri"/>
              <a:cs typeface="Calibri"/>
            </a:endParaRP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McKinsey &amp; Company. (n.d.). Semiconductors have a big opportunity, but barriers to scale remain. Retrieved from </a:t>
            </a:r>
            <a:r>
              <a:rPr lang="en-US">
                <a:latin typeface="Calibri"/>
                <a:ea typeface="Calibri"/>
                <a:cs typeface="Calibri"/>
                <a:hlinkClick r:id="rId4"/>
              </a:rPr>
              <a:t>https://www.mckinsey.com/industries/semiconductors/our-insights/semiconductors-have-a-big-opportunity-but-barriers-to-scale-remain</a:t>
            </a:r>
            <a:endParaRPr lang="en-US">
              <a:latin typeface="Calibri"/>
              <a:ea typeface="Calibri"/>
              <a:cs typeface="Calibri"/>
            </a:endParaRPr>
          </a:p>
          <a:p>
            <a:pPr marL="457200" indent="-457200" algn="just">
              <a:buAutoNum type="romanUcPeriod"/>
            </a:pPr>
            <a:r>
              <a:rPr lang="en-US">
                <a:latin typeface="Calibri"/>
                <a:ea typeface="Calibri"/>
                <a:cs typeface="Calibri"/>
              </a:rPr>
              <a:t>Advantest. (n.d.). ACS white paper: Real-time data infrastructure (RTDI) [White paper]. Retrieved from </a:t>
            </a:r>
            <a:r>
              <a:rPr lang="en-US">
                <a:latin typeface="Calibri"/>
                <a:ea typeface="Calibri"/>
                <a:cs typeface="Calibri"/>
                <a:hlinkClick r:id="rId5"/>
              </a:rPr>
              <a:t>https://www.advantest.com/document/en/products/acs/rtdi/ACS_white_paper.pdf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2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A811A-E915-C53F-C3D3-36A53470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85321018-99AC-EEAB-2AA1-E9EE6274587F}"/>
              </a:ext>
            </a:extLst>
          </p:cNvPr>
          <p:cNvSpPr>
            <a:spLocks noChangeArrowheads="1"/>
          </p:cNvSpPr>
          <p:nvPr/>
        </p:nvSpPr>
        <p:spPr>
          <a:xfrm>
            <a:off x="1380034" y="-265165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326F40E3-7281-D971-FE62-2CC75B9F0E7C}"/>
              </a:ext>
            </a:extLst>
          </p:cNvPr>
          <p:cNvSpPr txBox="1">
            <a:spLocks/>
          </p:cNvSpPr>
          <p:nvPr/>
        </p:nvSpPr>
        <p:spPr>
          <a:xfrm>
            <a:off x="297528" y="86050"/>
            <a:ext cx="864096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2300">
                <a:cs typeface="Calibri" panose="020F0502020204030204" pitchFamily="34" charset="0"/>
              </a:rPr>
              <a:t>Introduction: </a:t>
            </a:r>
            <a:r>
              <a:rPr lang="en-US" altLang="ko-KR" sz="2400">
                <a:cs typeface="Calibri" panose="020F0502020204030204" pitchFamily="34" charset="0"/>
              </a:rPr>
              <a:t>Need for Real-Time Process Monitoring</a:t>
            </a:r>
            <a:endParaRPr lang="ko-KR" altLang="en-US" sz="230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FC8564-3138-A6FB-88DD-0BB24237D519}"/>
              </a:ext>
            </a:extLst>
          </p:cNvPr>
          <p:cNvSpPr txBox="1"/>
          <p:nvPr/>
        </p:nvSpPr>
        <p:spPr>
          <a:xfrm>
            <a:off x="6191531" y="735585"/>
            <a:ext cx="43396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 panose="020F0502020204030204" pitchFamily="34" charset="0"/>
                <a:cs typeface="Calibri" panose="020F0502020204030204" pitchFamily="34" charset="0"/>
              </a:rPr>
              <a:t>Yield Reduction with Increasing Process Steps</a:t>
            </a:r>
            <a:endParaRPr lang="en-US" altLang="ko-KR" sz="17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459E3F-C2D4-C86A-F15C-4323E493159B}"/>
              </a:ext>
            </a:extLst>
          </p:cNvPr>
          <p:cNvSpPr txBox="1"/>
          <p:nvPr/>
        </p:nvSpPr>
        <p:spPr>
          <a:xfrm>
            <a:off x="2359928" y="3203968"/>
            <a:ext cx="3360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https://www.tsmc.com/english/dedicatedFoundry/technology/logic</a:t>
            </a:r>
            <a:endParaRPr lang="ko-KR" altLang="en-US" sz="900" i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3ACE833-A864-05BA-33C0-DE2CBD527485}"/>
              </a:ext>
            </a:extLst>
          </p:cNvPr>
          <p:cNvGrpSpPr/>
          <p:nvPr/>
        </p:nvGrpSpPr>
        <p:grpSpPr>
          <a:xfrm>
            <a:off x="6000471" y="1021193"/>
            <a:ext cx="4427299" cy="2452852"/>
            <a:chOff x="4456902" y="1041343"/>
            <a:chExt cx="4371019" cy="2540796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DB7B258-CA1F-F289-B330-0D712027F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18"/>
            <a:stretch/>
          </p:blipFill>
          <p:spPr>
            <a:xfrm>
              <a:off x="4456902" y="1041343"/>
              <a:ext cx="4371019" cy="254079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4A5017-6F6A-9CA2-70BB-F5CFCF839CCF}"/>
                </a:ext>
              </a:extLst>
            </p:cNvPr>
            <p:cNvSpPr txBox="1"/>
            <p:nvPr/>
          </p:nvSpPr>
          <p:spPr>
            <a:xfrm>
              <a:off x="7269374" y="3258974"/>
              <a:ext cx="1073573" cy="23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i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KLA-Tencor (2018)</a:t>
              </a:r>
              <a:endParaRPr lang="ko-KR" altLang="en-US" sz="9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69DA6DE-B6FB-39C2-CC6E-335B9B6A3462}"/>
              </a:ext>
            </a:extLst>
          </p:cNvPr>
          <p:cNvSpPr txBox="1"/>
          <p:nvPr/>
        </p:nvSpPr>
        <p:spPr>
          <a:xfrm>
            <a:off x="1760383" y="3455748"/>
            <a:ext cx="9816832" cy="4234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>
                <a:latin typeface="Calibri"/>
                <a:ea typeface="Calibri" panose="020F0502020204030204" pitchFamily="34" charset="0"/>
                <a:cs typeface="Calibri"/>
              </a:rPr>
              <a:t>Precision process control is required to implement fine scaling and 3D-structured processes.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1218B4-ECCD-258F-2466-43D410326CB7}"/>
              </a:ext>
            </a:extLst>
          </p:cNvPr>
          <p:cNvSpPr txBox="1"/>
          <p:nvPr/>
        </p:nvSpPr>
        <p:spPr>
          <a:xfrm>
            <a:off x="1764232" y="714359"/>
            <a:ext cx="4236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 panose="020F0502020204030204" pitchFamily="34" charset="0"/>
                <a:cs typeface="Calibri" panose="020F0502020204030204" pitchFamily="34" charset="0"/>
              </a:rPr>
              <a:t>Trend of Semiconductor Manufacturing</a:t>
            </a:r>
            <a:endParaRPr lang="ko-KR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296849-6FEE-4B37-4686-5E64AC5030CD}"/>
              </a:ext>
            </a:extLst>
          </p:cNvPr>
          <p:cNvSpPr txBox="1"/>
          <p:nvPr/>
        </p:nvSpPr>
        <p:spPr>
          <a:xfrm>
            <a:off x="1786649" y="3900752"/>
            <a:ext cx="33370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 panose="020F0502020204030204" pitchFamily="34" charset="0"/>
                <a:cs typeface="Calibri" panose="020F0502020204030204" pitchFamily="34" charset="0"/>
              </a:rPr>
              <a:t>Investment in Process Monitoring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6780547-3357-33ED-9AFC-D2B1125E7F4F}"/>
              </a:ext>
            </a:extLst>
          </p:cNvPr>
          <p:cNvGrpSpPr/>
          <p:nvPr/>
        </p:nvGrpSpPr>
        <p:grpSpPr>
          <a:xfrm>
            <a:off x="6242717" y="4537019"/>
            <a:ext cx="4450401" cy="1913666"/>
            <a:chOff x="-1" y="4422038"/>
            <a:chExt cx="4805958" cy="1885087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AC2A6ED-7FC7-DEBF-19BD-2EA66BFE8D28}"/>
                </a:ext>
              </a:extLst>
            </p:cNvPr>
            <p:cNvGrpSpPr/>
            <p:nvPr/>
          </p:nvGrpSpPr>
          <p:grpSpPr>
            <a:xfrm>
              <a:off x="-1" y="4422038"/>
              <a:ext cx="4805958" cy="1885087"/>
              <a:chOff x="4718813" y="1443233"/>
              <a:chExt cx="4499725" cy="1576019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4944C51D-46CB-ABF5-ACFF-F2C934968A36}"/>
                  </a:ext>
                </a:extLst>
              </p:cNvPr>
              <p:cNvGrpSpPr/>
              <p:nvPr/>
            </p:nvGrpSpPr>
            <p:grpSpPr>
              <a:xfrm>
                <a:off x="4718813" y="1443233"/>
                <a:ext cx="4499725" cy="1576019"/>
                <a:chOff x="2118027" y="4676577"/>
                <a:chExt cx="3393919" cy="1187307"/>
              </a:xfrm>
            </p:grpSpPr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BDACC909-9912-4758-9158-14ED2EF9C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18027" y="4676577"/>
                  <a:ext cx="3135593" cy="1187307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A351B7-CB4A-CBD2-337F-41CD994AA900}"/>
                    </a:ext>
                  </a:extLst>
                </p:cNvPr>
                <p:cNvSpPr txBox="1"/>
                <p:nvPr/>
              </p:nvSpPr>
              <p:spPr>
                <a:xfrm>
                  <a:off x="4179775" y="5626820"/>
                  <a:ext cx="1332171" cy="1432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Yang</a:t>
                  </a:r>
                  <a:r>
                    <a:rPr lang="en-US" altLang="ko-KR" sz="900" i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et.al., Sensors</a:t>
                  </a:r>
                  <a:r>
                    <a:rPr lang="en-US" altLang="ko-KR"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10, 5703</a:t>
                  </a:r>
                  <a:endParaRPr lang="ko-KR" alt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5FBB0CE3-514A-DC21-5617-62A1B40E6909}"/>
                  </a:ext>
                </a:extLst>
              </p:cNvPr>
              <p:cNvSpPr/>
              <p:nvPr/>
            </p:nvSpPr>
            <p:spPr>
              <a:xfrm>
                <a:off x="6300192" y="1598564"/>
                <a:ext cx="2288343" cy="3359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771086C-A7F6-4C9F-B196-9C5D83820AB8}"/>
                </a:ext>
              </a:extLst>
            </p:cNvPr>
            <p:cNvSpPr/>
            <p:nvPr/>
          </p:nvSpPr>
          <p:spPr>
            <a:xfrm>
              <a:off x="3029411" y="5163760"/>
              <a:ext cx="720080" cy="5540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D2FD4E4-716F-1AF2-320B-4B6CA9BD5F10}"/>
              </a:ext>
            </a:extLst>
          </p:cNvPr>
          <p:cNvSpPr txBox="1"/>
          <p:nvPr/>
        </p:nvSpPr>
        <p:spPr>
          <a:xfrm>
            <a:off x="1757321" y="6401303"/>
            <a:ext cx="6591450" cy="4214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>
                <a:latin typeface="Calibri"/>
                <a:ea typeface="맑은 고딕"/>
                <a:cs typeface="Calibri"/>
              </a:rPr>
              <a:t>Real-time monitoring technology utilizing sensors is essential.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896353-9CB5-F23B-30D8-785A1DB85AAA}"/>
              </a:ext>
            </a:extLst>
          </p:cNvPr>
          <p:cNvSpPr txBox="1"/>
          <p:nvPr/>
        </p:nvSpPr>
        <p:spPr>
          <a:xfrm>
            <a:off x="6384805" y="4214206"/>
            <a:ext cx="4176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>
                <a:latin typeface="Calibri" panose="020F0502020204030204" pitchFamily="34" charset="0"/>
                <a:cs typeface="Calibri" panose="020F0502020204030204" pitchFamily="34" charset="0"/>
              </a:rPr>
              <a:t>Delay time of conventional process monitoring</a:t>
            </a:r>
            <a:endParaRPr lang="ko-KR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567929-D4E7-EBA0-924E-54EB716957BC}"/>
              </a:ext>
            </a:extLst>
          </p:cNvPr>
          <p:cNvSpPr txBox="1"/>
          <p:nvPr/>
        </p:nvSpPr>
        <p:spPr>
          <a:xfrm>
            <a:off x="1764232" y="6088092"/>
            <a:ext cx="39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altLang="ko-KR" sz="900" u="sng">
                <a:hlinkClick r:id="rId5"/>
              </a:rPr>
              <a:t>https://www.gminsights.com/industry-analysis/semiconductor-metrology-and-inspection-market</a:t>
            </a:r>
            <a:endParaRPr lang="ko-KR" alt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B12A92-13D2-AEF0-F734-7D13A008E2FD}"/>
              </a:ext>
            </a:extLst>
          </p:cNvPr>
          <p:cNvSpPr txBox="1"/>
          <p:nvPr/>
        </p:nvSpPr>
        <p:spPr>
          <a:xfrm>
            <a:off x="2071238" y="4183447"/>
            <a:ext cx="3416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>
                <a:latin typeface="Calibri" panose="020F0502020204030204" pitchFamily="34" charset="0"/>
                <a:cs typeface="Calibri" panose="020F0502020204030204" pitchFamily="34" charset="0"/>
              </a:rPr>
              <a:t>Semiconductor Metrology Inspection Market  </a:t>
            </a:r>
            <a:endParaRPr lang="ko-KR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E2A3BD-CCAD-3D3D-0562-8D940DFCAE1B}"/>
              </a:ext>
            </a:extLst>
          </p:cNvPr>
          <p:cNvSpPr txBox="1"/>
          <p:nvPr/>
        </p:nvSpPr>
        <p:spPr>
          <a:xfrm>
            <a:off x="6192600" y="3879403"/>
            <a:ext cx="28171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 panose="020F0502020204030204" pitchFamily="34" charset="0"/>
                <a:cs typeface="Calibri" panose="020F0502020204030204" pitchFamily="34" charset="0"/>
              </a:rPr>
              <a:t>Limit of Process Monitoring</a:t>
            </a:r>
          </a:p>
        </p:txBody>
      </p:sp>
      <p:pic>
        <p:nvPicPr>
          <p:cNvPr id="3" name="그림 2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994E2E-5B61-20A7-9DB9-9794C8969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887" y="4214206"/>
            <a:ext cx="3441146" cy="1941160"/>
          </a:xfrm>
          <a:prstGeom prst="rect">
            <a:avLst/>
          </a:prstGeom>
        </p:spPr>
      </p:pic>
      <p:pic>
        <p:nvPicPr>
          <p:cNvPr id="5" name="그림 4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0E901F-9D86-DFD9-31DA-92AAA6EA3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702" y="982620"/>
            <a:ext cx="4865298" cy="22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47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AA31-DFF3-E953-9DAE-70149C4DB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A0EB8C-45ED-BBDC-F8F6-32A7B695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Issue 1:Difficulties of Real-Time Monitoring</a:t>
            </a:r>
            <a:endParaRPr lang="ko-KR" altLang="en-US" sz="2600" b="1">
              <a:solidFill>
                <a:srgbClr val="0E2841"/>
              </a:solidFill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7B65ED-8217-9C09-2917-8BAA0A04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77" y="1003041"/>
            <a:ext cx="4708256" cy="44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BF95A-4D75-D932-688A-ED2EFCA87D0E}"/>
              </a:ext>
            </a:extLst>
          </p:cNvPr>
          <p:cNvSpPr txBox="1"/>
          <p:nvPr/>
        </p:nvSpPr>
        <p:spPr>
          <a:xfrm>
            <a:off x="5796077" y="982876"/>
            <a:ext cx="351179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High Dimensionality of Plasma Data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B9451-46BE-9DB5-C500-C299027E8E27}"/>
              </a:ext>
            </a:extLst>
          </p:cNvPr>
          <p:cNvSpPr txBox="1"/>
          <p:nvPr/>
        </p:nvSpPr>
        <p:spPr>
          <a:xfrm>
            <a:off x="1087196" y="6057680"/>
            <a:ext cx="91674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altLang="ko-KR">
                <a:latin typeface="Calibri"/>
                <a:ea typeface="+mn-lt"/>
                <a:cs typeface="+mn-lt"/>
              </a:rPr>
              <a:t>Real-time </a:t>
            </a:r>
            <a:r>
              <a:rPr lang="ko-KR">
                <a:latin typeface="Calibri"/>
                <a:ea typeface="+mn-lt"/>
                <a:cs typeface="+mn-lt"/>
              </a:rPr>
              <a:t>processing is hindered by </a:t>
            </a:r>
            <a:r>
              <a:rPr lang="en-US" altLang="ko-KR">
                <a:latin typeface="Calibri"/>
                <a:ea typeface="+mn-lt"/>
                <a:cs typeface="+mn-lt"/>
              </a:rPr>
              <a:t>high</a:t>
            </a:r>
            <a:r>
              <a:rPr lang="ko-KR">
                <a:latin typeface="Calibri"/>
                <a:ea typeface="+mn-lt"/>
                <a:cs typeface="+mn-lt"/>
              </a:rPr>
              <a:t> dimensionality and </a:t>
            </a:r>
            <a:r>
              <a:rPr lang="en-US" altLang="ko-KR">
                <a:latin typeface="Calibri"/>
                <a:ea typeface="+mn-lt"/>
                <a:cs typeface="+mn-lt"/>
              </a:rPr>
              <a:t>massive</a:t>
            </a:r>
            <a:r>
              <a:rPr lang="ko-KR">
                <a:latin typeface="Calibri"/>
                <a:ea typeface="+mn-lt"/>
                <a:cs typeface="+mn-lt"/>
              </a:rPr>
              <a:t> </a:t>
            </a:r>
            <a:r>
              <a:rPr lang="en-US" altLang="ko-KR">
                <a:latin typeface="Calibri"/>
                <a:ea typeface="+mn-lt"/>
                <a:cs typeface="+mn-lt"/>
              </a:rPr>
              <a:t>data</a:t>
            </a:r>
            <a:r>
              <a:rPr lang="ko-KR">
                <a:latin typeface="Calibri"/>
                <a:ea typeface="+mn-lt"/>
                <a:cs typeface="+mn-lt"/>
              </a:rPr>
              <a:t> </a:t>
            </a:r>
            <a:r>
              <a:rPr lang="en-US" altLang="ko-KR">
                <a:latin typeface="Calibri"/>
                <a:ea typeface="+mn-lt"/>
                <a:cs typeface="+mn-lt"/>
              </a:rPr>
              <a:t>volume.</a:t>
            </a:r>
            <a:endParaRPr lang="ko-KR">
              <a:latin typeface="Calibri"/>
              <a:ea typeface="+mn-lt"/>
              <a:cs typeface="+mn-lt"/>
            </a:endParaRPr>
          </a:p>
        </p:txBody>
      </p:sp>
      <p:pic>
        <p:nvPicPr>
          <p:cNvPr id="3" name="그림 2" descr="텍스트, 스크린샷, 그래프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D09AE6-DA0F-5F29-B5E4-8928C737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67" y="1473157"/>
            <a:ext cx="3512022" cy="19558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EEAC1C2-7D11-2311-EBB3-BE0EE1307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03" y="3531569"/>
            <a:ext cx="3931709" cy="1981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8745C-034F-2B0D-756A-1CEC831C9C8A}"/>
              </a:ext>
            </a:extLst>
          </p:cNvPr>
          <p:cNvSpPr txBox="1"/>
          <p:nvPr/>
        </p:nvSpPr>
        <p:spPr>
          <a:xfrm>
            <a:off x="1687667" y="1032034"/>
            <a:ext cx="3362139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Increasing Volume of Plasma Data</a:t>
            </a:r>
            <a:endParaRPr lang="en-US" altLang="ko-KR" sz="1600" b="1">
              <a:latin typeface="Calibri" panose="020F0502020204030204" pitchFamily="34" charset="0"/>
              <a:ea typeface="맑은 고딕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F7CD9-F681-D91E-71A2-0851DCCE2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269">
            <a:extLst>
              <a:ext uri="{FF2B5EF4-FFF2-40B4-BE49-F238E27FC236}">
                <a16:creationId xmlns:a16="http://schemas.microsoft.com/office/drawing/2014/main" id="{81EF61D7-F922-A900-91BE-8C788BD87986}"/>
              </a:ext>
            </a:extLst>
          </p:cNvPr>
          <p:cNvSpPr/>
          <p:nvPr/>
        </p:nvSpPr>
        <p:spPr bwMode="auto">
          <a:xfrm>
            <a:off x="4903401" y="997034"/>
            <a:ext cx="2385198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Calculation of PI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34939C1-DA94-D527-F1DC-E74ABA0FE0DF}"/>
              </a:ext>
            </a:extLst>
          </p:cNvPr>
          <p:cNvSpPr/>
          <p:nvPr/>
        </p:nvSpPr>
        <p:spPr bwMode="auto">
          <a:xfrm>
            <a:off x="494304" y="2320420"/>
            <a:ext cx="2179420" cy="2719359"/>
          </a:xfrm>
          <a:prstGeom prst="roundRect">
            <a:avLst>
              <a:gd name="adj" fmla="val 1352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800" b="1">
              <a:latin typeface="Arial" panose="020B0604020202020204" pitchFamily="34" charset="0"/>
            </a:endParaRP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400" b="1">
                <a:latin typeface="Arial" panose="020B0604020202020204" pitchFamily="34" charset="0"/>
              </a:rPr>
              <a:t>RF </a:t>
            </a:r>
            <a:r>
              <a:rPr lang="ko-KR" altLang="ko-KR" sz="2400" b="1" err="1">
                <a:latin typeface="Arial" panose="020B0604020202020204" pitchFamily="34" charset="0"/>
              </a:rPr>
              <a:t>power</a:t>
            </a:r>
            <a:endParaRPr lang="ko-KR" altLang="ko-KR" sz="2400" b="1">
              <a:latin typeface="Arial" panose="020B0604020202020204" pitchFamily="34" charset="0"/>
            </a:endParaRP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400" b="1" err="1">
                <a:latin typeface="Arial" panose="020B0604020202020204" pitchFamily="34" charset="0"/>
              </a:rPr>
              <a:t>Pressure</a:t>
            </a:r>
            <a:endParaRPr lang="ko-KR" altLang="ko-KR" sz="2400" b="1">
              <a:latin typeface="Arial" panose="020B0604020202020204" pitchFamily="34" charset="0"/>
            </a:endParaRP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400" b="1" err="1">
                <a:latin typeface="Arial" panose="020B0604020202020204" pitchFamily="34" charset="0"/>
              </a:rPr>
              <a:t>Gas</a:t>
            </a:r>
            <a:r>
              <a:rPr lang="ko-KR" altLang="ko-KR" sz="2400" b="1">
                <a:latin typeface="Arial" panose="020B0604020202020204" pitchFamily="34" charset="0"/>
              </a:rPr>
              <a:t> </a:t>
            </a:r>
            <a:r>
              <a:rPr lang="ko-KR" altLang="ko-KR" sz="2400" b="1" err="1">
                <a:latin typeface="Arial" panose="020B0604020202020204" pitchFamily="34" charset="0"/>
              </a:rPr>
              <a:t>ratio</a:t>
            </a:r>
            <a:endParaRPr lang="ko-KR" altLang="en-US" sz="2400" b="1">
              <a:latin typeface="Arial" panose="020B0604020202020204" pitchFamily="34" charset="0"/>
            </a:endParaRP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400" b="1" err="1">
                <a:latin typeface="Arial" panose="020B0604020202020204" pitchFamily="34" charset="0"/>
              </a:rPr>
              <a:t>Flow</a:t>
            </a:r>
            <a:r>
              <a:rPr lang="ko-KR" altLang="ko-KR" sz="2400" b="1">
                <a:latin typeface="Arial" panose="020B0604020202020204" pitchFamily="34" charset="0"/>
              </a:rPr>
              <a:t> </a:t>
            </a:r>
            <a:r>
              <a:rPr lang="ko-KR" altLang="ko-KR" sz="2400" b="1" err="1">
                <a:latin typeface="Arial" panose="020B0604020202020204" pitchFamily="34" charset="0"/>
              </a:rPr>
              <a:t>rate</a:t>
            </a:r>
            <a:endParaRPr lang="ko-KR" altLang="ko-KR" sz="2400" b="1">
              <a:latin typeface="Arial" panose="020B0604020202020204" pitchFamily="34" charset="0"/>
            </a:endParaRPr>
          </a:p>
        </p:txBody>
      </p:sp>
      <p:sp>
        <p:nvSpPr>
          <p:cNvPr id="10" name="모서리가 둥근 직사각형 269">
            <a:extLst>
              <a:ext uri="{FF2B5EF4-FFF2-40B4-BE49-F238E27FC236}">
                <a16:creationId xmlns:a16="http://schemas.microsoft.com/office/drawing/2014/main" id="{0A3CBE32-E2F7-D4D1-FBCA-47F141A8CDF4}"/>
              </a:ext>
            </a:extLst>
          </p:cNvPr>
          <p:cNvSpPr/>
          <p:nvPr/>
        </p:nvSpPr>
        <p:spPr bwMode="auto">
          <a:xfrm>
            <a:off x="619382" y="1144500"/>
            <a:ext cx="1929264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Process Conditions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B8109365-7720-F309-10F6-AC25EC03EEE3}"/>
              </a:ext>
            </a:extLst>
          </p:cNvPr>
          <p:cNvSpPr/>
          <p:nvPr/>
        </p:nvSpPr>
        <p:spPr>
          <a:xfrm>
            <a:off x="3464061" y="1609921"/>
            <a:ext cx="5590865" cy="4124973"/>
          </a:xfrm>
          <a:prstGeom prst="roundRect">
            <a:avLst>
              <a:gd name="adj" fmla="val 42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42227A05-9A61-77F2-2AE2-5074B66C2D29}"/>
              </a:ext>
            </a:extLst>
          </p:cNvPr>
          <p:cNvSpPr/>
          <p:nvPr/>
        </p:nvSpPr>
        <p:spPr bwMode="auto">
          <a:xfrm>
            <a:off x="3712815" y="1896597"/>
            <a:ext cx="2136076" cy="3524137"/>
          </a:xfrm>
          <a:prstGeom prst="roundRect">
            <a:avLst>
              <a:gd name="adj" fmla="val 2983"/>
            </a:avLst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ko-KR" sz="2400" b="1"/>
          </a:p>
          <a:p>
            <a:pPr algn="ctr"/>
            <a:r>
              <a:rPr lang="en-US" altLang="ko-KR" sz="2400" b="1"/>
              <a:t>Plasma Info</a:t>
            </a:r>
          </a:p>
          <a:p>
            <a:pPr algn="ctr"/>
            <a:endParaRPr lang="en-US" altLang="ko-KR" sz="2400" b="1"/>
          </a:p>
          <a:p>
            <a:pPr algn="ctr"/>
            <a:r>
              <a:rPr lang="en-US" altLang="ko-KR" sz="2000" err="1">
                <a:ea typeface="맑은 고딕"/>
              </a:rPr>
              <a:t>n</a:t>
            </a:r>
            <a:r>
              <a:rPr lang="en-US" altLang="ko-KR" sz="2000" baseline="-25000" err="1">
                <a:ea typeface="맑은 고딕"/>
              </a:rPr>
              <a:t>x</a:t>
            </a:r>
            <a:endParaRPr lang="en-US" altLang="ko-KR" sz="2000" baseline="-25000">
              <a:ea typeface="맑은 고딕"/>
            </a:endParaRPr>
          </a:p>
          <a:p>
            <a:pPr algn="ctr"/>
            <a:r>
              <a:rPr lang="en-US" altLang="ko-KR" sz="2000">
                <a:ea typeface="맑은 고딕"/>
              </a:rPr>
              <a:t>n</a:t>
            </a:r>
            <a:r>
              <a:rPr lang="en-US" altLang="ko-KR" sz="2000" baseline="-25000">
                <a:ea typeface="맑은 고딕"/>
              </a:rPr>
              <a:t>e</a:t>
            </a:r>
          </a:p>
          <a:p>
            <a:pPr algn="ctr"/>
            <a:r>
              <a:rPr lang="en-US" altLang="ko-KR" sz="2000">
                <a:ea typeface="맑은 고딕"/>
              </a:rPr>
              <a:t>T</a:t>
            </a:r>
            <a:r>
              <a:rPr lang="en-US" altLang="ko-KR" sz="2000" baseline="-25000">
                <a:ea typeface="맑은 고딕"/>
              </a:rPr>
              <a:t>e</a:t>
            </a:r>
            <a:endParaRPr lang="en-US" altLang="ko-KR" sz="2000">
              <a:ea typeface="맑은 고딕"/>
            </a:endParaRPr>
          </a:p>
          <a:p>
            <a:pPr algn="ctr"/>
            <a:r>
              <a:rPr lang="en-US" altLang="ko-KR"/>
              <a:t>Ion energy</a:t>
            </a:r>
          </a:p>
          <a:p>
            <a:pPr algn="ctr"/>
            <a:r>
              <a:rPr lang="en-US" altLang="ko-KR"/>
              <a:t>Ion flux</a:t>
            </a:r>
          </a:p>
          <a:p>
            <a:pPr algn="ctr"/>
            <a:r>
              <a:rPr lang="en-US" altLang="ko-KR"/>
              <a:t>…</a:t>
            </a:r>
          </a:p>
          <a:p>
            <a:pPr algn="ctr"/>
            <a:endParaRPr lang="ko-KR" altLang="en-US" sz="2800" b="1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7C28AB9-8C4D-6E40-70E1-369BAF4DCC89}"/>
              </a:ext>
            </a:extLst>
          </p:cNvPr>
          <p:cNvSpPr/>
          <p:nvPr/>
        </p:nvSpPr>
        <p:spPr bwMode="auto">
          <a:xfrm>
            <a:off x="6648151" y="1897194"/>
            <a:ext cx="2136077" cy="3513840"/>
          </a:xfrm>
          <a:prstGeom prst="roundRect">
            <a:avLst>
              <a:gd name="adj" fmla="val 2983"/>
            </a:avLst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ko-KR" sz="2400" b="1">
              <a:latin typeface="Arial" panose="020B0604020202020204" pitchFamily="34" charset="0"/>
            </a:endParaRPr>
          </a:p>
          <a:p>
            <a:pPr algn="ctr"/>
            <a:r>
              <a:rPr lang="en-US" altLang="ko-KR" sz="2400" b="1">
                <a:latin typeface="Arial" panose="020B0604020202020204" pitchFamily="34" charset="0"/>
              </a:rPr>
              <a:t>OES Intensity</a:t>
            </a:r>
          </a:p>
          <a:p>
            <a:pPr algn="ctr"/>
            <a:r>
              <a:rPr lang="en-US" altLang="ko-KR" sz="2400" b="1">
                <a:latin typeface="Arial" panose="020B0604020202020204" pitchFamily="34" charset="0"/>
              </a:rPr>
              <a:t>+</a:t>
            </a:r>
            <a:br>
              <a:rPr lang="en-US" altLang="ko-KR" sz="2400" b="1">
                <a:latin typeface="Arial" panose="020B0604020202020204" pitchFamily="34" charset="0"/>
              </a:rPr>
            </a:br>
            <a:r>
              <a:rPr lang="en-US" altLang="ko-KR" sz="2400" b="1">
                <a:latin typeface="Arial" panose="020B0604020202020204" pitchFamily="34" charset="0"/>
              </a:rPr>
              <a:t>Vi data</a:t>
            </a:r>
          </a:p>
          <a:p>
            <a:pPr algn="ctr"/>
            <a:endParaRPr lang="en-US" altLang="ko-KR">
              <a:latin typeface="Arial" panose="020B0604020202020204" pitchFamily="34" charset="0"/>
            </a:endParaRPr>
          </a:p>
          <a:p>
            <a:pPr algn="ctr"/>
            <a:r>
              <a:rPr lang="en-US" altLang="ko-KR">
                <a:latin typeface="Arial" panose="020B0604020202020204" pitchFamily="34" charset="0"/>
              </a:rPr>
              <a:t>Voltage</a:t>
            </a:r>
          </a:p>
          <a:p>
            <a:pPr algn="ctr"/>
            <a:r>
              <a:rPr lang="en-US" altLang="ko-KR">
                <a:latin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ko-KR">
                <a:latin typeface="Arial" panose="020B0604020202020204" pitchFamily="34" charset="0"/>
              </a:rPr>
              <a:t>Impedance</a:t>
            </a:r>
          </a:p>
          <a:p>
            <a:pPr algn="ctr"/>
            <a:r>
              <a:rPr lang="en-US" altLang="ko-KR" sz="2400">
                <a:latin typeface="Arial" panose="020B0604020202020204" pitchFamily="34" charset="0"/>
              </a:rPr>
              <a:t>…</a:t>
            </a:r>
            <a:endParaRPr lang="en-US" altLang="ko-KR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04FAF1E5-F1B2-5F23-B892-9A312BE6B63F}"/>
              </a:ext>
            </a:extLst>
          </p:cNvPr>
          <p:cNvSpPr/>
          <p:nvPr/>
        </p:nvSpPr>
        <p:spPr>
          <a:xfrm>
            <a:off x="2938249" y="3351576"/>
            <a:ext cx="361950" cy="6570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E6FF4E84-56B1-4800-562F-6DAA3B0B2E39}"/>
              </a:ext>
            </a:extLst>
          </p:cNvPr>
          <p:cNvSpPr/>
          <p:nvPr/>
        </p:nvSpPr>
        <p:spPr>
          <a:xfrm>
            <a:off x="9061795" y="3351576"/>
            <a:ext cx="361950" cy="6570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1B3223F-A425-2613-5E62-26F0FBDA7922}"/>
              </a:ext>
            </a:extLst>
          </p:cNvPr>
          <p:cNvSpPr/>
          <p:nvPr/>
        </p:nvSpPr>
        <p:spPr bwMode="auto">
          <a:xfrm>
            <a:off x="9503690" y="2320420"/>
            <a:ext cx="2464628" cy="2719359"/>
          </a:xfrm>
          <a:prstGeom prst="roundRect">
            <a:avLst>
              <a:gd name="adj" fmla="val 1352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800" b="1">
              <a:latin typeface="Arial" panose="020B0604020202020204" pitchFamily="34" charset="0"/>
            </a:endParaRP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>
                <a:latin typeface="Arial" panose="020B0604020202020204" pitchFamily="34" charset="0"/>
              </a:rPr>
              <a:t>Etch rate</a:t>
            </a: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>
                <a:latin typeface="Arial" panose="020B0604020202020204" pitchFamily="34" charset="0"/>
              </a:rPr>
              <a:t>Etch profile</a:t>
            </a: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>
                <a:latin typeface="Arial" panose="020B0604020202020204" pitchFamily="34" charset="0"/>
              </a:rPr>
              <a:t>Uniformity</a:t>
            </a:r>
          </a:p>
          <a:p>
            <a:pPr lvl="0" algn="ctr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>
                <a:latin typeface="Arial" panose="020B0604020202020204" pitchFamily="34" charset="0"/>
              </a:rPr>
              <a:t>Etch selectivity</a:t>
            </a:r>
            <a:endParaRPr lang="ko-KR" altLang="ko-KR" sz="2400" b="1">
              <a:latin typeface="Arial" panose="020B0604020202020204" pitchFamily="34" charset="0"/>
            </a:endParaRPr>
          </a:p>
        </p:txBody>
      </p:sp>
      <p:sp>
        <p:nvSpPr>
          <p:cNvPr id="37" name="모서리가 둥근 직사각형 269">
            <a:extLst>
              <a:ext uri="{FF2B5EF4-FFF2-40B4-BE49-F238E27FC236}">
                <a16:creationId xmlns:a16="http://schemas.microsoft.com/office/drawing/2014/main" id="{D0A5EEF4-EC20-D186-CF84-AAF367C199E0}"/>
              </a:ext>
            </a:extLst>
          </p:cNvPr>
          <p:cNvSpPr/>
          <p:nvPr/>
        </p:nvSpPr>
        <p:spPr bwMode="auto">
          <a:xfrm>
            <a:off x="9771372" y="1144499"/>
            <a:ext cx="1929264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Process Result</a:t>
            </a:r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7B64461F-25FA-4411-0072-8F51B50CFC2F}"/>
              </a:ext>
            </a:extLst>
          </p:cNvPr>
          <p:cNvSpPr/>
          <p:nvPr/>
        </p:nvSpPr>
        <p:spPr>
          <a:xfrm>
            <a:off x="6073152" y="3403872"/>
            <a:ext cx="361950" cy="657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3614B-73D6-BF4E-C306-C7DF4867E4F9}"/>
              </a:ext>
            </a:extLst>
          </p:cNvPr>
          <p:cNvSpPr txBox="1"/>
          <p:nvPr/>
        </p:nvSpPr>
        <p:spPr>
          <a:xfrm>
            <a:off x="598035" y="5976818"/>
            <a:ext cx="113737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ko-KR" altLang="en-US">
                <a:latin typeface="Calibri"/>
                <a:ea typeface="맑은 고딕"/>
                <a:cs typeface="Calibri"/>
              </a:rPr>
              <a:t>The highly non-linear nature of plasma makes it difficult to interpret sensor data in real-time, hindering immediate prediction of process results.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91EB8A3-2B9F-E000-22EC-2427CAE2920C}"/>
              </a:ext>
            </a:extLst>
          </p:cNvPr>
          <p:cNvSpPr txBox="1">
            <a:spLocks/>
          </p:cNvSpPr>
          <p:nvPr/>
        </p:nvSpPr>
        <p:spPr>
          <a:xfrm>
            <a:off x="312512" y="114784"/>
            <a:ext cx="1152128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Issue 2: </a:t>
            </a:r>
            <a:r>
              <a:rPr lang="en-US" altLang="ko-KR" sz="2800" b="1">
                <a:solidFill>
                  <a:srgbClr val="0E2841"/>
                </a:solidFill>
              </a:rPr>
              <a:t>Difficulty in Data Interpretation</a:t>
            </a:r>
            <a:endParaRPr lang="ko-KR" altLang="en-US" sz="2600" b="1">
              <a:solidFill>
                <a:srgbClr val="0E284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7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/>
        </p:nvSpPr>
        <p:spPr>
          <a:xfrm>
            <a:off x="1380034" y="-265165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>
          <a:xfrm>
            <a:off x="853726" y="2654876"/>
            <a:ext cx="555576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20892" y="1813287"/>
            <a:ext cx="3355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600">
                <a:latin typeface="Calibri"/>
                <a:ea typeface="맑은 고딕"/>
                <a:cs typeface="Calibri"/>
              </a:rPr>
              <a:t> </a:t>
            </a:r>
            <a:r>
              <a:rPr lang="ko-KR" altLang="ko-KR" sz="1600" err="1">
                <a:latin typeface="Calibri"/>
                <a:ea typeface="맑은 고딕"/>
                <a:cs typeface="Calibri"/>
              </a:rPr>
              <a:t>Based</a:t>
            </a:r>
            <a:r>
              <a:rPr lang="ko-KR" altLang="ko-KR" sz="1600">
                <a:latin typeface="Calibri"/>
                <a:ea typeface="맑은 고딕"/>
                <a:cs typeface="Calibri"/>
              </a:rPr>
              <a:t> </a:t>
            </a:r>
            <a:r>
              <a:rPr lang="ko-KR" altLang="ko-KR" sz="1600" err="1">
                <a:latin typeface="Calibri"/>
                <a:ea typeface="맑은 고딕"/>
                <a:cs typeface="Calibri"/>
              </a:rPr>
              <a:t>on</a:t>
            </a:r>
            <a:r>
              <a:rPr lang="ko-KR" altLang="ko-KR" sz="1600">
                <a:latin typeface="Calibri"/>
                <a:ea typeface="맑은 고딕"/>
                <a:cs typeface="Calibri"/>
              </a:rPr>
              <a:t> </a:t>
            </a:r>
            <a:r>
              <a:rPr lang="en-US" altLang="ko-KR" sz="1600">
                <a:latin typeface="Calibri"/>
                <a:ea typeface="맑은 고딕"/>
                <a:cs typeface="Calibri"/>
              </a:rPr>
              <a:t>EES/Sensor/Process data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600">
                <a:latin typeface="Calibri"/>
                <a:ea typeface="맑은 고딕"/>
                <a:cs typeface="Calibri"/>
              </a:rPr>
              <a:t> </a:t>
            </a:r>
            <a:r>
              <a:rPr lang="ko-KR" altLang="ko-KR" sz="1600" err="1">
                <a:latin typeface="Calibri"/>
                <a:ea typeface="맑은 고딕"/>
                <a:cs typeface="Calibri"/>
              </a:rPr>
              <a:t>Utilizes</a:t>
            </a:r>
            <a:r>
              <a:rPr lang="ko-KR" altLang="ko-KR" sz="1600">
                <a:latin typeface="Calibri"/>
                <a:ea typeface="맑은 고딕"/>
                <a:cs typeface="Calibri"/>
              </a:rPr>
              <a:t> </a:t>
            </a:r>
            <a:r>
              <a:rPr lang="ko-KR" altLang="ko-KR" sz="1600" err="1">
                <a:latin typeface="Calibri"/>
                <a:ea typeface="맑은 고딕"/>
                <a:cs typeface="Calibri"/>
              </a:rPr>
              <a:t>statistical</a:t>
            </a:r>
            <a:r>
              <a:rPr lang="ko-KR" altLang="ko-KR" sz="1600">
                <a:latin typeface="Calibri"/>
                <a:ea typeface="맑은 고딕"/>
                <a:cs typeface="Calibri"/>
              </a:rPr>
              <a:t> and </a:t>
            </a:r>
            <a:r>
              <a:rPr lang="en-US" altLang="ko-KR" sz="1600">
                <a:latin typeface="Calibri"/>
                <a:ea typeface="맑은 고딕"/>
                <a:cs typeface="Calibri"/>
              </a:rPr>
              <a:t>ML </a:t>
            </a:r>
            <a:r>
              <a:rPr lang="ko-KR" altLang="ko-KR" sz="1600" err="1">
                <a:latin typeface="Calibri"/>
                <a:ea typeface="맑은 고딕"/>
                <a:cs typeface="Calibri"/>
              </a:rPr>
              <a:t>methods</a:t>
            </a:r>
            <a:endParaRPr lang="ko-KR" altLang="ko-KR" sz="1600">
              <a:latin typeface="Calibri"/>
              <a:ea typeface="맑은 고딕"/>
              <a:cs typeface="Calibri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1219" y="911551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ko-KR" sz="1600" b="1" err="1"/>
              <a:t>Predict</a:t>
            </a:r>
            <a:r>
              <a:rPr lang="ko-KR" altLang="ko-KR" sz="1600" b="1"/>
              <a:t> </a:t>
            </a:r>
            <a:r>
              <a:rPr lang="en-US" altLang="ko-KR" sz="1600" b="1"/>
              <a:t>process</a:t>
            </a:r>
            <a:r>
              <a:rPr lang="ko-KR" altLang="ko-KR" sz="1600" b="1"/>
              <a:t> </a:t>
            </a:r>
            <a:r>
              <a:rPr lang="ko-KR" altLang="ko-KR" sz="1600" b="1" err="1"/>
              <a:t>properties</a:t>
            </a:r>
            <a:r>
              <a:rPr lang="ko-KR" altLang="ko-KR" sz="1600" b="1"/>
              <a:t> and </a:t>
            </a:r>
            <a:r>
              <a:rPr lang="en-US" altLang="ko-KR" sz="1600" b="1"/>
              <a:t>results for R2R control</a:t>
            </a:r>
            <a:endParaRPr lang="ko-KR" altLang="ko-KR" sz="1600" b="1"/>
          </a:p>
        </p:txBody>
      </p:sp>
      <p:grpSp>
        <p:nvGrpSpPr>
          <p:cNvPr id="18" name="그룹 17"/>
          <p:cNvGrpSpPr/>
          <p:nvPr/>
        </p:nvGrpSpPr>
        <p:grpSpPr>
          <a:xfrm>
            <a:off x="783806" y="1382180"/>
            <a:ext cx="7641426" cy="4320480"/>
            <a:chOff x="3397748" y="2028620"/>
            <a:chExt cx="5602285" cy="387626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7748" y="2028620"/>
              <a:ext cx="5602285" cy="3876268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3635896" y="4248291"/>
              <a:ext cx="720080" cy="399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8100392" y="4869160"/>
              <a:ext cx="720080" cy="399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635895" y="2043566"/>
              <a:ext cx="819055" cy="399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025264" y="2468538"/>
              <a:ext cx="850995" cy="399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6412519" y="5631117"/>
            <a:ext cx="21098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</a:t>
            </a:r>
            <a:r>
              <a:rPr lang="en-US" altLang="ko-KR" sz="100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en-US" altLang="ko-KR"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00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</a:t>
            </a:r>
            <a:r>
              <a:rPr lang="en-US" altLang="ko-KR"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249, 123559 (2024)</a:t>
            </a:r>
            <a:endParaRPr lang="ko-KR" altLang="en-US" sz="10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B728B1-248A-F01E-8E73-2AE494C916B3}"/>
              </a:ext>
            </a:extLst>
          </p:cNvPr>
          <p:cNvSpPr/>
          <p:nvPr/>
        </p:nvSpPr>
        <p:spPr>
          <a:xfrm>
            <a:off x="1049332" y="5259791"/>
            <a:ext cx="803472" cy="444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37F1608-FA61-41A4-BB8A-F0533840D973}"/>
              </a:ext>
            </a:extLst>
          </p:cNvPr>
          <p:cNvSpPr txBox="1">
            <a:spLocks/>
          </p:cNvSpPr>
          <p:nvPr/>
        </p:nvSpPr>
        <p:spPr>
          <a:xfrm>
            <a:off x="335360" y="144016"/>
            <a:ext cx="1152128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Virtual Metrology in semiconductor </a:t>
            </a:r>
            <a:endParaRPr lang="ko-KR" altLang="en-US" sz="2600" b="1">
              <a:solidFill>
                <a:srgbClr val="0E284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71584-EDBD-D28F-EB72-031A96E71218}"/>
              </a:ext>
            </a:extLst>
          </p:cNvPr>
          <p:cNvSpPr txBox="1"/>
          <p:nvPr/>
        </p:nvSpPr>
        <p:spPr>
          <a:xfrm>
            <a:off x="419210" y="6069494"/>
            <a:ext cx="113675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ko-KR" altLang="en-US" err="1">
                <a:latin typeface="Calibri"/>
                <a:ea typeface="맑은 고딕"/>
                <a:cs typeface="Calibri"/>
              </a:rPr>
              <a:t>Virtual</a:t>
            </a:r>
            <a:r>
              <a:rPr lang="ko-KR" altLang="en-US">
                <a:latin typeface="Calibri"/>
                <a:ea typeface="맑은 고딕"/>
                <a:cs typeface="Calibri"/>
              </a:rPr>
              <a:t> </a:t>
            </a:r>
            <a:r>
              <a:rPr lang="ko-KR" altLang="en-US" err="1">
                <a:latin typeface="Calibri"/>
                <a:ea typeface="맑은 고딕"/>
                <a:cs typeface="Calibri"/>
              </a:rPr>
              <a:t>metrology</a:t>
            </a:r>
            <a:r>
              <a:rPr lang="ko-KR" altLang="en-US">
                <a:latin typeface="Calibri"/>
                <a:ea typeface="맑은 고딕"/>
                <a:cs typeface="Calibri"/>
              </a:rPr>
              <a:t> </a:t>
            </a:r>
            <a:r>
              <a:rPr lang="ko-KR" altLang="en-US" err="1">
                <a:latin typeface="Calibri"/>
                <a:ea typeface="맑은 고딕"/>
                <a:cs typeface="Calibri"/>
              </a:rPr>
              <a:t>provides</a:t>
            </a:r>
            <a:r>
              <a:rPr lang="ko-KR" altLang="en-US">
                <a:latin typeface="Calibri"/>
                <a:ea typeface="맑은 고딕"/>
                <a:cs typeface="Calibri"/>
              </a:rPr>
              <a:t> </a:t>
            </a:r>
            <a:r>
              <a:rPr lang="ko-KR" altLang="en-US" err="1">
                <a:latin typeface="Calibri"/>
                <a:ea typeface="맑은 고딕"/>
                <a:cs typeface="Calibri"/>
              </a:rPr>
              <a:t>a</a:t>
            </a:r>
            <a:r>
              <a:rPr lang="ko-KR" altLang="en-US">
                <a:latin typeface="Calibri"/>
                <a:ea typeface="맑은 고딕"/>
                <a:cs typeface="Calibri"/>
              </a:rPr>
              <a:t> </a:t>
            </a:r>
            <a:r>
              <a:rPr lang="ko-KR" altLang="en-US" err="1">
                <a:latin typeface="Calibri"/>
                <a:ea typeface="맑은 고딕"/>
                <a:cs typeface="Calibri"/>
              </a:rPr>
              <a:t>structured</a:t>
            </a:r>
            <a:r>
              <a:rPr lang="ko-KR" altLang="en-US">
                <a:latin typeface="Calibri"/>
                <a:ea typeface="맑은 고딕"/>
                <a:cs typeface="Calibri"/>
              </a:rPr>
              <a:t> </a:t>
            </a:r>
            <a:r>
              <a:rPr lang="ko-KR" altLang="en-US" err="1">
                <a:latin typeface="Calibri"/>
                <a:ea typeface="맑은 고딕"/>
                <a:cs typeface="Calibri"/>
              </a:rPr>
              <a:t>framework</a:t>
            </a:r>
            <a:r>
              <a:rPr lang="ko-KR" altLang="en-US">
                <a:latin typeface="Calibri"/>
                <a:ea typeface="맑은 고딕"/>
                <a:cs typeface="Calibri"/>
              </a:rPr>
              <a:t> to bypass measurement delays and enable real-time R2R control.</a:t>
            </a:r>
          </a:p>
        </p:txBody>
      </p:sp>
    </p:spTree>
    <p:extLst>
      <p:ext uri="{BB962C8B-B14F-4D97-AF65-F5344CB8AC3E}">
        <p14:creationId xmlns:p14="http://schemas.microsoft.com/office/powerpoint/2010/main" val="32191812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503EE-D87D-CEC0-C7AC-15E93C48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29BE1A-CF79-9237-A80E-5F5D6ABC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Previous Approaches</a:t>
            </a:r>
            <a:endParaRPr lang="en-US" altLang="ko-KR" sz="2700" b="1">
              <a:solidFill>
                <a:srgbClr val="0E2841"/>
              </a:solidFill>
              <a:ea typeface="Calibri"/>
              <a:cs typeface="Calibri"/>
            </a:endParaRP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B8006A9F-428D-E77C-C852-6800F77456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0714619"/>
              </p:ext>
            </p:extLst>
          </p:nvPr>
        </p:nvGraphicFramePr>
        <p:xfrm>
          <a:off x="985837" y="940056"/>
          <a:ext cx="10220325" cy="5285484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24980414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2912722245"/>
                    </a:ext>
                  </a:extLst>
                </a:gridCol>
                <a:gridCol w="2044065">
                  <a:extLst>
                    <a:ext uri="{9D8B030D-6E8A-4147-A177-3AD203B41FA5}">
                      <a16:colId xmlns:a16="http://schemas.microsoft.com/office/drawing/2014/main" val="662213329"/>
                    </a:ext>
                  </a:extLst>
                </a:gridCol>
                <a:gridCol w="2044065">
                  <a:extLst>
                    <a:ext uri="{9D8B030D-6E8A-4147-A177-3AD203B41FA5}">
                      <a16:colId xmlns:a16="http://schemas.microsoft.com/office/drawing/2014/main" val="840653296"/>
                    </a:ext>
                  </a:extLst>
                </a:gridCol>
                <a:gridCol w="2044065">
                  <a:extLst>
                    <a:ext uri="{9D8B030D-6E8A-4147-A177-3AD203B41FA5}">
                      <a16:colId xmlns:a16="http://schemas.microsoft.com/office/drawing/2014/main" val="1977702450"/>
                    </a:ext>
                  </a:extLst>
                </a:gridCol>
              </a:tblGrid>
              <a:tr h="4540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Category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Method(Algorithm)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Input Data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Output Data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Reference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72583"/>
                  </a:ext>
                </a:extLst>
              </a:tr>
              <a:tr h="1053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VM (PI-based regression)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MLR + SVS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EES + PI-OES + </a:t>
                      </a:r>
                      <a:r>
                        <a:rPr lang="en-US" sz="1200" b="1" err="1">
                          <a:solidFill>
                            <a:schemeClr val="tx1"/>
                          </a:solidFill>
                        </a:rPr>
                        <a:t>PI_Density</a:t>
                      </a: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etch depth, bowing CD </a:t>
                      </a:r>
                      <a:r>
                        <a:rPr lang="ko-KR" altLang="en-US" sz="1200"/>
                        <a:t>등 </a:t>
                      </a:r>
                      <a:r>
                        <a:rPr lang="en-US" sz="1200"/>
                        <a:t>etch profile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Kwon et al., 2021 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927737"/>
                  </a:ext>
                </a:extLst>
              </a:tr>
              <a:tr h="835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VM (OES feature → regression)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PLS, SVR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OES spectral features</a:t>
                      </a:r>
                      <a:endParaRPr lang="en-US" altLang="ko-KR" sz="1200" b="1">
                        <a:solidFill>
                          <a:schemeClr val="tx1"/>
                        </a:solidFill>
                      </a:endParaRP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CD after RIE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Chien et al., 2021 (JVST B) 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123134"/>
                  </a:ext>
                </a:extLst>
              </a:tr>
              <a:tr h="835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Process monitoring (VI)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correlation/monitoring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VI probe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etch result correlation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Song et al., 2021 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299496"/>
                  </a:ext>
                </a:extLst>
              </a:tr>
              <a:tr h="1053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Plasma diagnosis (VI ↔ plasma)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impedance analysis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VI probe(impedance)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err="1"/>
                        <a:t>Ar</a:t>
                      </a:r>
                      <a:r>
                        <a:rPr lang="en-US" sz="1200"/>
                        <a:t> plasma parameter correlation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Lee et al., 2021 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578834"/>
                  </a:ext>
                </a:extLst>
              </a:tr>
              <a:tr h="1053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200"/>
                        <a:t>VM (OES + VI–based PI regression)</a:t>
                      </a:r>
                      <a:endParaRPr lang="en-US" sz="1200"/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200"/>
                        <a:t>PCF/SVS/PCA + MLR</a:t>
                      </a:r>
                      <a:endParaRPr lang="en-US" sz="1200"/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200" b="1"/>
                        <a:t>OES + VI probe</a:t>
                      </a: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200"/>
                        <a:t>Etch result correlation, valuable PI variables​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This work</a:t>
                      </a:r>
                    </a:p>
                  </a:txBody>
                  <a:tcPr marL="49942" marR="49942" marT="24971" marB="24971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9729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54B6E23D-770C-FBB7-F2EA-3D2E13D0F956}"/>
              </a:ext>
            </a:extLst>
          </p:cNvPr>
          <p:cNvSpPr/>
          <p:nvPr/>
        </p:nvSpPr>
        <p:spPr>
          <a:xfrm>
            <a:off x="985837" y="5172075"/>
            <a:ext cx="10220325" cy="10534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8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35D29-FE9B-3259-839C-51B6CCD64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4">
            <a:extLst>
              <a:ext uri="{FF2B5EF4-FFF2-40B4-BE49-F238E27FC236}">
                <a16:creationId xmlns:a16="http://schemas.microsoft.com/office/drawing/2014/main" id="{0CE79E26-8B0C-464D-AE00-8ADE48AF435F}"/>
              </a:ext>
            </a:extLst>
          </p:cNvPr>
          <p:cNvSpPr/>
          <p:nvPr/>
        </p:nvSpPr>
        <p:spPr bwMode="auto">
          <a:xfrm>
            <a:off x="3659881" y="1050328"/>
            <a:ext cx="2467846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9183410-A19A-483E-13FE-6E9F66ED8F1B}"/>
              </a:ext>
            </a:extLst>
          </p:cNvPr>
          <p:cNvSpPr txBox="1">
            <a:spLocks/>
          </p:cNvSpPr>
          <p:nvPr/>
        </p:nvSpPr>
        <p:spPr>
          <a:xfrm>
            <a:off x="1749710" y="222191"/>
            <a:ext cx="8614998" cy="46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sz="2800" b="1">
                <a:solidFill>
                  <a:srgbClr val="1F497D"/>
                </a:solidFill>
                <a:cs typeface="Calibri" panose="020F0502020204030204" pitchFamily="34" charset="0"/>
              </a:rPr>
              <a:t>Flowchart of Virtual Metrology</a:t>
            </a:r>
            <a:endParaRPr lang="ko-KR" altLang="en-US" sz="2800" b="1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30A18D0-C45A-5AFA-C660-0D5537980309}"/>
              </a:ext>
            </a:extLst>
          </p:cNvPr>
          <p:cNvSpPr/>
          <p:nvPr/>
        </p:nvSpPr>
        <p:spPr bwMode="auto">
          <a:xfrm>
            <a:off x="6141953" y="1057018"/>
            <a:ext cx="2699112" cy="5293795"/>
          </a:xfrm>
          <a:prstGeom prst="roundRect">
            <a:avLst>
              <a:gd name="adj" fmla="val 2983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CA93F07-32E0-A66B-F97E-E5933AA8E5F1}"/>
              </a:ext>
            </a:extLst>
          </p:cNvPr>
          <p:cNvSpPr/>
          <p:nvPr/>
        </p:nvSpPr>
        <p:spPr bwMode="auto">
          <a:xfrm>
            <a:off x="8846035" y="1067013"/>
            <a:ext cx="2982922" cy="5297715"/>
          </a:xfrm>
          <a:prstGeom prst="roundRect">
            <a:avLst>
              <a:gd name="adj" fmla="val 2591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083E-19A9-E236-B52A-0A8AF3598942}"/>
              </a:ext>
            </a:extLst>
          </p:cNvPr>
          <p:cNvSpPr txBox="1"/>
          <p:nvPr/>
        </p:nvSpPr>
        <p:spPr>
          <a:xfrm>
            <a:off x="70837" y="1360857"/>
            <a:ext cx="26519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457200" latinLnBrk="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Raw Data (1024)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1BA3F2B3-E8F1-911B-DE3F-3CFD8853CA59}"/>
              </a:ext>
            </a:extLst>
          </p:cNvPr>
          <p:cNvSpPr/>
          <p:nvPr/>
        </p:nvSpPr>
        <p:spPr>
          <a:xfrm>
            <a:off x="5995649" y="3242575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BE883048-BBBC-9DFE-0A10-923ED1E4F3DF}"/>
              </a:ext>
            </a:extLst>
          </p:cNvPr>
          <p:cNvSpPr/>
          <p:nvPr/>
        </p:nvSpPr>
        <p:spPr>
          <a:xfrm>
            <a:off x="8714608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423" name="직사각형 422">
            <a:extLst>
              <a:ext uri="{FF2B5EF4-FFF2-40B4-BE49-F238E27FC236}">
                <a16:creationId xmlns:a16="http://schemas.microsoft.com/office/drawing/2014/main" id="{B12CFFA0-77F4-DBAA-D5C0-C1AA0A1B7D1A}"/>
              </a:ext>
            </a:extLst>
          </p:cNvPr>
          <p:cNvSpPr/>
          <p:nvPr/>
        </p:nvSpPr>
        <p:spPr>
          <a:xfrm>
            <a:off x="10537462" y="4931984"/>
            <a:ext cx="126323" cy="12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87BE8-550C-2C43-2240-4FE806C2F6FC}"/>
              </a:ext>
            </a:extLst>
          </p:cNvPr>
          <p:cNvSpPr txBox="1"/>
          <p:nvPr/>
        </p:nvSpPr>
        <p:spPr>
          <a:xfrm>
            <a:off x="3723536" y="1391669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OES Variables (12)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468332-AD3D-1EB0-409E-F25DCAB59D7C}"/>
              </a:ext>
            </a:extLst>
          </p:cNvPr>
          <p:cNvSpPr/>
          <p:nvPr/>
        </p:nvSpPr>
        <p:spPr>
          <a:xfrm>
            <a:off x="3719661" y="1523385"/>
            <a:ext cx="2574312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altLang="ko-KR" sz="1400" b="1">
              <a:latin typeface="Calibri"/>
              <a:ea typeface="Malgun 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Actinometry 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Malgun Gothic"/>
                <a:cs typeface="Calibri"/>
              </a:rPr>
              <a:t>n</a:t>
            </a:r>
            <a:r>
              <a:rPr lang="en-US" sz="1600" baseline="-25000">
                <a:latin typeface="Calibri"/>
                <a:ea typeface="Malgun Gothic"/>
                <a:cs typeface="Calibri"/>
              </a:rPr>
              <a:t>CO,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CF2, </a:t>
            </a:r>
            <a:r>
              <a:rPr lang="en-US" sz="1600">
                <a:latin typeface="Calibri"/>
                <a:ea typeface="맑은 고딕"/>
                <a:cs typeface="Arial"/>
              </a:rPr>
              <a:t>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CF</a:t>
            </a:r>
            <a:r>
              <a:rPr lang="en-US" sz="1600">
                <a:latin typeface="Calibri"/>
                <a:ea typeface="맑은 고딕"/>
                <a:cs typeface="Arial"/>
              </a:rPr>
              <a:t>, 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F</a:t>
            </a:r>
            <a:r>
              <a:rPr lang="en-US" sz="1600">
                <a:latin typeface="Calibri"/>
                <a:ea typeface="맑은 고딕"/>
                <a:cs typeface="Arial"/>
              </a:rPr>
              <a:t>, n</a:t>
            </a:r>
            <a:r>
              <a:rPr lang="en-US" sz="1600" baseline="-25000">
                <a:latin typeface="Calibri"/>
                <a:ea typeface="맑은 고딕"/>
                <a:cs typeface="Arial"/>
              </a:rPr>
              <a:t>o</a:t>
            </a:r>
            <a:r>
              <a:rPr lang="en-US" sz="1600" b="1" baseline="-25000">
                <a:latin typeface="Calibri"/>
                <a:ea typeface="맑은 고딕"/>
                <a:cs typeface="Arial"/>
              </a:rPr>
              <a:t>   </a:t>
            </a:r>
            <a:endParaRPr lang="en-US">
              <a:ea typeface="맑은 고딕" panose="02110004020202020204"/>
            </a:endParaRPr>
          </a:p>
          <a:p>
            <a:endParaRPr lang="en-US" altLang="ko-KR" sz="1600"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altLang="ko-KR" sz="1600" b="1">
                <a:latin typeface="Calibri"/>
                <a:ea typeface="맑은 고딕"/>
                <a:cs typeface="Calibri"/>
              </a:rPr>
              <a:t>Ar Line Ratio</a:t>
            </a:r>
          </a:p>
          <a:p>
            <a:r>
              <a:rPr lang="en-US" sz="1400">
                <a:latin typeface="Calibri"/>
                <a:ea typeface="Calibri"/>
                <a:cs typeface="Calibri"/>
              </a:rPr>
              <a:t>→ </a:t>
            </a:r>
            <a:r>
              <a:rPr lang="en-US" sz="1600">
                <a:latin typeface="Calibri"/>
                <a:ea typeface="맑은 고딕"/>
                <a:cs typeface="Calibri"/>
              </a:rPr>
              <a:t>n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  <a:r>
              <a:rPr lang="en-US" sz="1600">
                <a:latin typeface="Calibri"/>
                <a:ea typeface="맑은 고딕"/>
                <a:cs typeface="Calibri"/>
              </a:rPr>
              <a:t>, T</a:t>
            </a:r>
            <a:r>
              <a:rPr lang="en-US" sz="1100">
                <a:latin typeface="Calibri"/>
                <a:ea typeface="맑은 고딕"/>
                <a:cs typeface="Calibri"/>
              </a:rPr>
              <a:t>e</a:t>
            </a:r>
          </a:p>
          <a:p>
            <a:endParaRPr lang="en-US" altLang="ko-KR" sz="1200">
              <a:latin typeface="맑은 고딕" panose="02110004020202020204"/>
              <a:ea typeface="맑은 고딕"/>
            </a:endParaRPr>
          </a:p>
          <a:p>
            <a:endParaRPr lang="en-US" sz="1200" b="1">
              <a:latin typeface="Malgun Gothic"/>
              <a:ea typeface="Malgun Gothic"/>
            </a:endParaRPr>
          </a:p>
          <a:p>
            <a:endParaRPr lang="en-US" sz="1200" b="1">
              <a:ea typeface="+mn-lt"/>
              <a:cs typeface="+mn-lt"/>
            </a:endParaRPr>
          </a:p>
        </p:txBody>
      </p:sp>
      <p:sp>
        <p:nvSpPr>
          <p:cNvPr id="29" name="모서리가 둥근 직사각형 269">
            <a:extLst>
              <a:ext uri="{FF2B5EF4-FFF2-40B4-BE49-F238E27FC236}">
                <a16:creationId xmlns:a16="http://schemas.microsoft.com/office/drawing/2014/main" id="{8D6F65CB-410A-507A-1ECA-2E61CA8CF1C0}"/>
              </a:ext>
            </a:extLst>
          </p:cNvPr>
          <p:cNvSpPr/>
          <p:nvPr/>
        </p:nvSpPr>
        <p:spPr bwMode="auto">
          <a:xfrm>
            <a:off x="9008576" y="872291"/>
            <a:ext cx="2661151" cy="323402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SVS- Forward Selection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2854AA5-D918-83CD-CCDF-EFE7CA84CB4A}"/>
              </a:ext>
            </a:extLst>
          </p:cNvPr>
          <p:cNvGrpSpPr/>
          <p:nvPr/>
        </p:nvGrpSpPr>
        <p:grpSpPr>
          <a:xfrm>
            <a:off x="6213878" y="1362792"/>
            <a:ext cx="5399072" cy="4667117"/>
            <a:chOff x="3435983" y="1260410"/>
            <a:chExt cx="5399072" cy="466711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71C082-BBCB-B376-4187-E801A26D6AB6}"/>
                </a:ext>
              </a:extLst>
            </p:cNvPr>
            <p:cNvSpPr txBox="1"/>
            <p:nvPr/>
          </p:nvSpPr>
          <p:spPr>
            <a:xfrm>
              <a:off x="3771856" y="1995603"/>
              <a:ext cx="737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B2F836-330A-190A-C99F-EE0BEE6FBD4F}"/>
                </a:ext>
              </a:extLst>
            </p:cNvPr>
            <p:cNvSpPr txBox="1"/>
            <p:nvPr/>
          </p:nvSpPr>
          <p:spPr>
            <a:xfrm>
              <a:off x="4726751" y="1995603"/>
              <a:ext cx="1208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Calibri" panose="020F0502020204030204" pitchFamily="34" charset="0"/>
                  <a:cs typeface="Calibri" panose="020F0502020204030204" pitchFamily="34" charset="0"/>
                </a:rPr>
                <a:t>Wrapper</a:t>
              </a:r>
              <a:endParaRPr lang="ko-KR" altLang="en-US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D1D096-9A45-6CF1-1225-A24DE98D0E60}"/>
                </a:ext>
              </a:extLst>
            </p:cNvPr>
            <p:cNvSpPr txBox="1"/>
            <p:nvPr/>
          </p:nvSpPr>
          <p:spPr>
            <a:xfrm>
              <a:off x="3625934" y="2284348"/>
              <a:ext cx="929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PCF</a:t>
              </a:r>
              <a:endParaRPr lang="ko-KR" alt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473770E-C5BF-37A3-E8BC-1052A0FB9F4D}"/>
                </a:ext>
              </a:extLst>
            </p:cNvPr>
            <p:cNvSpPr txBox="1"/>
            <p:nvPr/>
          </p:nvSpPr>
          <p:spPr>
            <a:xfrm>
              <a:off x="4720919" y="2283060"/>
              <a:ext cx="110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>
                  <a:latin typeface="Calibri" panose="020F0502020204030204" pitchFamily="34" charset="0"/>
                  <a:cs typeface="Calibri" panose="020F0502020204030204" pitchFamily="34" charset="0"/>
                </a:rPr>
                <a:t>SVS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FBFEF41-D0A0-A71A-7B6F-47D08A7D2AA9}"/>
                </a:ext>
              </a:extLst>
            </p:cNvPr>
            <p:cNvGrpSpPr/>
            <p:nvPr/>
          </p:nvGrpSpPr>
          <p:grpSpPr>
            <a:xfrm>
              <a:off x="3435983" y="1260410"/>
              <a:ext cx="5399072" cy="4667117"/>
              <a:chOff x="3435983" y="1260410"/>
              <a:chExt cx="5399072" cy="4667117"/>
            </a:xfrm>
          </p:grpSpPr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B52EA80-3E79-E9A0-641F-B0D9AA45A477}"/>
                  </a:ext>
                </a:extLst>
              </p:cNvPr>
              <p:cNvSpPr txBox="1"/>
              <p:nvPr/>
            </p:nvSpPr>
            <p:spPr>
              <a:xfrm>
                <a:off x="3435983" y="1260410"/>
                <a:ext cx="26768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Feature selection method (TOP5)</a:t>
                </a:r>
                <a:endParaRPr lang="ko-KR" altLang="en-US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모서리가 둥근 직사각형 16">
                <a:extLst>
                  <a:ext uri="{FF2B5EF4-FFF2-40B4-BE49-F238E27FC236}">
                    <a16:creationId xmlns:a16="http://schemas.microsoft.com/office/drawing/2014/main" id="{7B439455-779D-03B4-2575-5EC7A232C7D9}"/>
                  </a:ext>
                </a:extLst>
              </p:cNvPr>
              <p:cNvSpPr/>
              <p:nvPr/>
            </p:nvSpPr>
            <p:spPr>
              <a:xfrm>
                <a:off x="3592523" y="1951026"/>
                <a:ext cx="2157967" cy="910929"/>
              </a:xfrm>
              <a:prstGeom prst="roundRect">
                <a:avLst/>
              </a:prstGeom>
              <a:noFill/>
              <a:ln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A05B24C-D972-2A7E-B8FB-9A369E197CC1}"/>
                  </a:ext>
                </a:extLst>
              </p:cNvPr>
              <p:cNvSpPr txBox="1"/>
              <p:nvPr/>
            </p:nvSpPr>
            <p:spPr>
              <a:xfrm>
                <a:off x="3474539" y="3446842"/>
                <a:ext cx="2597522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 latinLnBrk="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16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Result : OES (8) + PCA (5)</a:t>
                </a:r>
                <a:endParaRPr lang="en-US" altLang="ko-KR" sz="1600" b="1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34348E-65D6-D4CC-F14B-958CF61E4B08}"/>
                  </a:ext>
                </a:extLst>
              </p:cNvPr>
              <p:cNvSpPr txBox="1"/>
              <p:nvPr/>
            </p:nvSpPr>
            <p:spPr>
              <a:xfrm>
                <a:off x="6158209" y="2149236"/>
                <a:ext cx="267684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 defTabSz="457200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b="1">
                    <a:solidFill>
                      <a:prstClr val="black"/>
                    </a:solidFill>
                    <a:latin typeface="Calibri" panose="020F0502020204030204"/>
                    <a:ea typeface="맑은 고딕"/>
                    <a:cs typeface="Calibri"/>
                  </a:rPr>
                  <a:t>Modeling</a:t>
                </a:r>
                <a:endParaRPr lang="en-US" altLang="ko-KR" b="1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  <a:cs typeface="Calibri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9F59D4-AE58-C353-44CD-7CF60E47C0B9}"/>
                  </a:ext>
                </a:extLst>
              </p:cNvPr>
              <p:cNvSpPr txBox="1"/>
              <p:nvPr/>
            </p:nvSpPr>
            <p:spPr>
              <a:xfrm>
                <a:off x="3451780" y="5661152"/>
                <a:ext cx="682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6A9BD2-7880-0E06-1421-8814A978310B}"/>
                  </a:ext>
                </a:extLst>
              </p:cNvPr>
              <p:cNvSpPr txBox="1"/>
              <p:nvPr/>
            </p:nvSpPr>
            <p:spPr>
              <a:xfrm>
                <a:off x="5472080" y="5665917"/>
                <a:ext cx="54313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US" altLang="ko-KR" sz="1100">
                  <a:latin typeface="Calibri"/>
                  <a:ea typeface="맑은 고딕"/>
                  <a:cs typeface="Calibri"/>
                </a:endParaRPr>
              </a:p>
            </p:txBody>
          </p:sp>
        </p:grpSp>
      </p:grpSp>
      <p:sp>
        <p:nvSpPr>
          <p:cNvPr id="28" name="모서리가 둥근 직사각형 269">
            <a:extLst>
              <a:ext uri="{FF2B5EF4-FFF2-40B4-BE49-F238E27FC236}">
                <a16:creationId xmlns:a16="http://schemas.microsoft.com/office/drawing/2014/main" id="{1A5577D3-E3B6-79D9-E8C5-42E99C0C40E1}"/>
              </a:ext>
            </a:extLst>
          </p:cNvPr>
          <p:cNvSpPr/>
          <p:nvPr/>
        </p:nvSpPr>
        <p:spPr bwMode="auto">
          <a:xfrm>
            <a:off x="6309464" y="883210"/>
            <a:ext cx="2385198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Statistical Feature Selection</a:t>
            </a:r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30C44386-3C9B-2DA7-2F70-C9732A431F9C}"/>
              </a:ext>
            </a:extLst>
          </p:cNvPr>
          <p:cNvSpPr/>
          <p:nvPr/>
        </p:nvSpPr>
        <p:spPr>
          <a:xfrm>
            <a:off x="3519330" y="3214536"/>
            <a:ext cx="300310" cy="371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>
              <a:defRPr/>
            </a:pPr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6B099A-D784-8CAA-7849-70B9F341FA2A}"/>
              </a:ext>
            </a:extLst>
          </p:cNvPr>
          <p:cNvSpPr txBox="1"/>
          <p:nvPr/>
        </p:nvSpPr>
        <p:spPr>
          <a:xfrm>
            <a:off x="3744053" y="3375332"/>
            <a:ext cx="288790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Energy Delivery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Power, Reflected power, </a:t>
            </a:r>
          </a:p>
          <a:p>
            <a:pPr>
              <a:defRPr/>
            </a:pPr>
            <a:r>
              <a:rPr lang="en-US" sz="1200" dirty="0" err="1">
                <a:latin typeface="Malgun Gothic"/>
                <a:ea typeface="Malgun Gothic"/>
                <a:cs typeface="+mn-lt"/>
              </a:rPr>
              <a:t>Couplingefficiency</a:t>
            </a: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sz="1200" dirty="0">
              <a:latin typeface="Malgun Gothic"/>
              <a:ea typeface="Malgun Gothic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sz="1200" b="1" dirty="0">
                <a:latin typeface="Malgun Gothic"/>
                <a:ea typeface="Malgun Gothic"/>
                <a:cs typeface="+mn-lt"/>
              </a:rPr>
              <a:t>Ion </a:t>
            </a:r>
            <a:r>
              <a:rPr lang="en-US" sz="1200" b="1" dirty="0" err="1">
                <a:latin typeface="Malgun Gothic"/>
                <a:ea typeface="Malgun Gothic"/>
                <a:cs typeface="+mn-lt"/>
              </a:rPr>
              <a:t>Accereration</a:t>
            </a:r>
            <a:r>
              <a:rPr lang="en-US" sz="1200" b="1" dirty="0">
                <a:latin typeface="Malgun Gothic"/>
                <a:ea typeface="Malgun Gothic"/>
                <a:cs typeface="+mn-lt"/>
              </a:rPr>
              <a:t> (Energy)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Voltage, Phase</a:t>
            </a:r>
          </a:p>
          <a:p>
            <a:pPr>
              <a:defRPr/>
            </a:pPr>
            <a:endParaRPr lang="en-US" altLang="ko-KR" sz="1200" b="1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Ion Flux (Density)</a:t>
            </a:r>
          </a:p>
          <a:p>
            <a:pPr>
              <a:defRPr/>
            </a:pPr>
            <a:r>
              <a:rPr lang="en-US" sz="1200" dirty="0">
                <a:latin typeface="Malgun Gothic"/>
                <a:ea typeface="Malgun Gothic"/>
                <a:cs typeface="+mn-lt"/>
              </a:rPr>
              <a:t>Current, 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Impedance</a:t>
            </a:r>
            <a:endParaRPr lang="en-US" dirty="0">
              <a:latin typeface="맑은 고딕"/>
              <a:ea typeface="맑은 고딕" panose="02110004020202020204"/>
              <a:cs typeface="+mn-lt"/>
            </a:endParaRP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altLang="ko-KR" sz="1200" b="1" dirty="0">
                <a:latin typeface="맑은 고딕"/>
                <a:ea typeface="맑은 고딕" panose="02110004020202020204"/>
                <a:cs typeface="+mn-lt"/>
              </a:rPr>
              <a:t>Surface Reaction</a:t>
            </a:r>
          </a:p>
          <a:p>
            <a:pPr>
              <a:defRPr/>
            </a:pPr>
            <a:r>
              <a:rPr lang="en-US" altLang="ko-KR" sz="1200" dirty="0" err="1">
                <a:latin typeface="맑은 고딕"/>
                <a:ea typeface="맑은 고딕" panose="02110004020202020204"/>
                <a:cs typeface="+mn-lt"/>
              </a:rPr>
              <a:t>EffectivePower</a:t>
            </a: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current,</a:t>
            </a:r>
          </a:p>
          <a:p>
            <a:pPr>
              <a:defRPr/>
            </a:pPr>
            <a:r>
              <a:rPr lang="en-US" altLang="ko-KR" sz="1200" dirty="0">
                <a:latin typeface="맑은 고딕"/>
                <a:ea typeface="맑은 고딕" panose="02110004020202020204"/>
                <a:cs typeface="+mn-lt"/>
              </a:rPr>
              <a:t>Voltage * </a:t>
            </a:r>
          </a:p>
          <a:p>
            <a:pPr>
              <a:defRPr/>
            </a:pPr>
            <a:endParaRPr lang="en-US" altLang="ko-KR" sz="1200" dirty="0">
              <a:latin typeface="맑은 고딕"/>
              <a:ea typeface="맑은 고딕" panose="02110004020202020204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5EA46-AD8D-A74E-E788-DCCCF0505247}"/>
              </a:ext>
            </a:extLst>
          </p:cNvPr>
          <p:cNvSpPr txBox="1"/>
          <p:nvPr/>
        </p:nvSpPr>
        <p:spPr>
          <a:xfrm>
            <a:off x="150019" y="3426631"/>
            <a:ext cx="27366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  <a:cs typeface="Calibri"/>
              </a:rPr>
              <a:t>VI Raw Data (130)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723B6-6B08-0419-9BC4-67EFE86EB781}"/>
              </a:ext>
            </a:extLst>
          </p:cNvPr>
          <p:cNvSpPr txBox="1"/>
          <p:nvPr/>
        </p:nvSpPr>
        <p:spPr>
          <a:xfrm>
            <a:off x="149492" y="3219187"/>
            <a:ext cx="3738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128-1104nm wavelength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C4002-4969-D8A4-FA22-4EC373164F83}"/>
              </a:ext>
            </a:extLst>
          </p:cNvPr>
          <p:cNvSpPr txBox="1"/>
          <p:nvPr/>
        </p:nvSpPr>
        <p:spPr>
          <a:xfrm>
            <a:off x="3655370" y="3261136"/>
            <a:ext cx="2272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altLang="ko-KR" b="1">
                <a:solidFill>
                  <a:prstClr val="black"/>
                </a:solidFill>
                <a:latin typeface="Calibri" panose="020F0502020204030204"/>
                <a:ea typeface="맑은 고딕"/>
              </a:rPr>
              <a:t>VI Variables (10)</a:t>
            </a:r>
            <a:endParaRPr lang="en-US" altLang="ko-KR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/>
            </a:endParaRPr>
          </a:p>
        </p:txBody>
      </p:sp>
      <p:pic>
        <p:nvPicPr>
          <p:cNvPr id="30" name="그림 29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96186E-735D-8850-DF46-4C5401B94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7438" r="12739" b="20"/>
          <a:stretch>
            <a:fillRect/>
          </a:stretch>
        </p:blipFill>
        <p:spPr>
          <a:xfrm>
            <a:off x="283356" y="3758918"/>
            <a:ext cx="1414367" cy="1029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022989-1200-7BE4-8275-D2DB147E6095}"/>
              </a:ext>
            </a:extLst>
          </p:cNvPr>
          <p:cNvSpPr txBox="1"/>
          <p:nvPr/>
        </p:nvSpPr>
        <p:spPr>
          <a:xfrm>
            <a:off x="6291649" y="3707027"/>
            <a:ext cx="2368378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Calibri"/>
              <a:ea typeface="Calibri"/>
              <a:cs typeface="Calibri"/>
            </a:endParaRPr>
          </a:p>
          <a:p>
            <a:r>
              <a:rPr lang="ko-KR" altLang="en-US" sz="1400">
                <a:latin typeface="Calibri"/>
                <a:ea typeface="Calibri"/>
                <a:cs typeface="Calibri"/>
              </a:rPr>
              <a:t>Max </a:t>
            </a:r>
            <a:r>
              <a:rPr lang="en-US" altLang="ko-KR" sz="1400">
                <a:latin typeface="Malgun Gothic"/>
                <a:ea typeface="+mn-lt"/>
                <a:cs typeface="Calibri"/>
              </a:rPr>
              <a:t>R</a:t>
            </a:r>
            <a:r>
              <a:rPr lang="en-US" altLang="ko-KR" sz="1100" baseline="30000">
                <a:latin typeface="Malgun Gothic"/>
                <a:ea typeface="+mn-lt"/>
                <a:cs typeface="Calibri"/>
              </a:rPr>
              <a:t>2</a:t>
            </a:r>
            <a:r>
              <a:rPr lang="ko-KR" altLang="en-US" sz="1400">
                <a:latin typeface="Calibri"/>
                <a:ea typeface="Calibri"/>
                <a:cs typeface="Calibri"/>
              </a:rPr>
              <a:t> &lt; 0.85</a:t>
            </a:r>
          </a:p>
          <a:p>
            <a:endParaRPr lang="ko-KR" altLang="en-US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High inter-variable dependency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</a:rPr>
              <a:t>OES dominance masks VI signals</a:t>
            </a:r>
          </a:p>
          <a:p>
            <a:endParaRPr lang="en-US">
              <a:latin typeface="맑은 고딕" panose="02110004020202020204"/>
              <a:ea typeface="맑은 고딕" panose="02110004020202020204"/>
              <a:cs typeface="Calibri"/>
            </a:endParaRP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E380A-69C0-06F4-5240-27A3C494013F}"/>
              </a:ext>
            </a:extLst>
          </p:cNvPr>
          <p:cNvSpPr txBox="1"/>
          <p:nvPr/>
        </p:nvSpPr>
        <p:spPr>
          <a:xfrm>
            <a:off x="9030730" y="2728783"/>
            <a:ext cx="2666999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ea typeface="Calibri"/>
                <a:cs typeface="Calibri"/>
              </a:rPr>
              <a:t>Hybrid Model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OES </a:t>
            </a:r>
            <a:r>
              <a:rPr lang="en-US" sz="1400">
                <a:latin typeface="Calibri"/>
                <a:ea typeface="Calibri"/>
                <a:cs typeface="Calibri"/>
              </a:rPr>
              <a:t>(dominant radical data)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b="1">
                <a:latin typeface="Calibri"/>
                <a:ea typeface="Calibri"/>
                <a:cs typeface="Calibri"/>
              </a:rPr>
              <a:t>PC</a:t>
            </a:r>
            <a:r>
              <a:rPr lang="en-US" sz="1400">
                <a:latin typeface="Calibri"/>
                <a:ea typeface="Calibri"/>
                <a:cs typeface="Calibri"/>
              </a:rPr>
              <a:t> (subtle process data)</a:t>
            </a:r>
            <a:endParaRPr lang="en-US"/>
          </a:p>
          <a:p>
            <a:r>
              <a:rPr lang="en-US" sz="1400">
                <a:latin typeface="Malgun Gothic"/>
                <a:ea typeface="Malgun Gothic"/>
                <a:cs typeface="Calibri"/>
              </a:rPr>
              <a:t>R</a:t>
            </a:r>
            <a:r>
              <a:rPr lang="en-US" sz="1100" baseline="30000">
                <a:latin typeface="Malgun Gothic"/>
                <a:ea typeface="Malgun Gothic"/>
                <a:cs typeface="Calibri"/>
              </a:rPr>
              <a:t>2</a:t>
            </a:r>
            <a:r>
              <a:rPr lang="en-US" altLang="ko-KR" sz="1400">
                <a:latin typeface="Calibri"/>
                <a:ea typeface="Calibri"/>
                <a:cs typeface="Calibri"/>
              </a:rPr>
              <a:t> = 0.88</a:t>
            </a:r>
            <a:r>
              <a:rPr lang="en-US" altLang="ko-KR" sz="1400" b="1"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r>
              <a:rPr lang="en-US" sz="1400">
                <a:latin typeface="Calibri"/>
                <a:ea typeface="Calibri"/>
                <a:cs typeface="Calibri"/>
              </a:rPr>
              <a:t>Resolved dependency issues using PC variables</a:t>
            </a:r>
            <a:endParaRPr lang="en-US">
              <a:ea typeface="맑은 고딕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endParaRPr lang="en-US" altLang="ko-KR" sz="1400">
              <a:latin typeface="Calibri"/>
              <a:ea typeface="Calibri"/>
              <a:cs typeface="Calibri"/>
            </a:endParaRPr>
          </a:p>
          <a:p>
            <a:pPr algn="ctr"/>
            <a:endParaRPr lang="ko-KR" altLang="en-US">
              <a:latin typeface="맑은 고딕" panose="020B0503020000020004" pitchFamily="34" charset="-127"/>
              <a:ea typeface="맑은 고딕" panose="020B0503020000020004" pitchFamily="34" charset="-127"/>
              <a:cs typeface="Calibri"/>
            </a:endParaRPr>
          </a:p>
        </p:txBody>
      </p:sp>
      <p:pic>
        <p:nvPicPr>
          <p:cNvPr id="33" name="그림 32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E51C09-4A01-F651-8122-2459D1D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8" t="-2692" r="-269" b="-3458"/>
          <a:stretch>
            <a:fillRect/>
          </a:stretch>
        </p:blipFill>
        <p:spPr>
          <a:xfrm>
            <a:off x="158558" y="1598090"/>
            <a:ext cx="2675470" cy="1666095"/>
          </a:xfrm>
          <a:prstGeom prst="rect">
            <a:avLst/>
          </a:prstGeom>
        </p:spPr>
      </p:pic>
      <p:sp>
        <p:nvSpPr>
          <p:cNvPr id="47" name="사각형: 둥근 모서리 4">
            <a:extLst>
              <a:ext uri="{FF2B5EF4-FFF2-40B4-BE49-F238E27FC236}">
                <a16:creationId xmlns:a16="http://schemas.microsoft.com/office/drawing/2014/main" id="{D496DB85-B5D6-3EBD-113E-6AD938C65EA1}"/>
              </a:ext>
            </a:extLst>
          </p:cNvPr>
          <p:cNvSpPr/>
          <p:nvPr/>
        </p:nvSpPr>
        <p:spPr bwMode="auto">
          <a:xfrm>
            <a:off x="98178" y="1065555"/>
            <a:ext cx="3577405" cy="5293795"/>
          </a:xfrm>
          <a:prstGeom prst="roundRect">
            <a:avLst>
              <a:gd name="adj" fmla="val 3025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619ED-3C60-EF69-8098-8F1FB6857FED}"/>
              </a:ext>
            </a:extLst>
          </p:cNvPr>
          <p:cNvSpPr txBox="1"/>
          <p:nvPr/>
        </p:nvSpPr>
        <p:spPr>
          <a:xfrm>
            <a:off x="163309" y="4682115"/>
            <a:ext cx="33746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F1(2MHz)/F2(13.56MHz)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Harmonics(H2-H5)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Power, Forward/Reflected Power,</a:t>
            </a:r>
            <a:endParaRPr lang="en-US" sz="1400">
              <a:solidFill>
                <a:prstClr val="black"/>
              </a:solidFill>
              <a:latin typeface="맑은 고딕" panose="02110004020202020204"/>
              <a:ea typeface="맑은 고딕" panose="02110004020202020204"/>
              <a:cs typeface="Calibri"/>
            </a:endParaRP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   Energy, Standing wave ratio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Voltage, Phase, Harmonic Phase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Current: Amps,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Impedance : Mag, Phase, Real, Imag</a:t>
            </a:r>
            <a:endParaRPr lang="en-US" sz="1400">
              <a:solidFill>
                <a:prstClr val="black"/>
              </a:solidFill>
              <a:ea typeface="맑은 고딕" panose="02110004020202020204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/>
              <a:ea typeface="맑은 고딕"/>
              <a:cs typeface="Calibri"/>
            </a:endParaRPr>
          </a:p>
          <a:p>
            <a:pPr marL="285750" indent="-285750">
              <a:buFont typeface="Courier New"/>
              <a:buChar char="o"/>
              <a:defRPr/>
            </a:pPr>
            <a:endParaRPr lang="en-US" altLang="ko-KR" sz="14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  <a:cs typeface="Calibri" panose="020F0502020204030204"/>
            </a:endParaRPr>
          </a:p>
        </p:txBody>
      </p:sp>
      <p:sp>
        <p:nvSpPr>
          <p:cNvPr id="53" name="모서리가 둥근 직사각형 269">
            <a:extLst>
              <a:ext uri="{FF2B5EF4-FFF2-40B4-BE49-F238E27FC236}">
                <a16:creationId xmlns:a16="http://schemas.microsoft.com/office/drawing/2014/main" id="{B24AC189-83DD-1709-3E3B-65E71EC1A0F9}"/>
              </a:ext>
            </a:extLst>
          </p:cNvPr>
          <p:cNvSpPr/>
          <p:nvPr/>
        </p:nvSpPr>
        <p:spPr bwMode="auto">
          <a:xfrm>
            <a:off x="3740314" y="900776"/>
            <a:ext cx="2331176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Feature Filtering</a:t>
            </a:r>
            <a:endParaRPr lang="en-US" altLang="ko-KR" sz="1400" b="1">
              <a:solidFill>
                <a:prstClr val="white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모서리가 둥근 직사각형 269">
            <a:extLst>
              <a:ext uri="{FF2B5EF4-FFF2-40B4-BE49-F238E27FC236}">
                <a16:creationId xmlns:a16="http://schemas.microsoft.com/office/drawing/2014/main" id="{44B34A54-3290-5CC6-AAD1-19892F57169E}"/>
              </a:ext>
            </a:extLst>
          </p:cNvPr>
          <p:cNvSpPr/>
          <p:nvPr/>
        </p:nvSpPr>
        <p:spPr bwMode="auto">
          <a:xfrm>
            <a:off x="492525" y="897243"/>
            <a:ext cx="2406203" cy="31248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latinLnBrk="0">
              <a:defRPr/>
            </a:pPr>
            <a:r>
              <a:rPr lang="en-US" altLang="ko-KR" sz="1400" b="1">
                <a:solidFill>
                  <a:prstClr val="white"/>
                </a:solidFill>
                <a:latin typeface="Calibri"/>
                <a:ea typeface="맑은 고딕"/>
                <a:cs typeface="Calibri"/>
              </a:rPr>
              <a:t>Raw OES/VI Data</a:t>
            </a:r>
          </a:p>
        </p:txBody>
      </p:sp>
      <p:pic>
        <p:nvPicPr>
          <p:cNvPr id="2" name="그림 1" descr="폰트, 타이포그래피, 상징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693927-7B05-64FC-1177-3458ADD9B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92" y="6019107"/>
            <a:ext cx="586470" cy="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EF10-23F1-2853-89E7-BC2E7788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A4F3A0-9B1A-6C84-B5F5-26111B14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>
                <a:solidFill>
                  <a:srgbClr val="0E2841"/>
                </a:solidFill>
                <a:latin typeface="Calibri"/>
                <a:ea typeface="Calibri"/>
                <a:cs typeface="Calibri"/>
              </a:rPr>
              <a:t>Approaches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7087511-A21F-4638-F4BA-36993A0388AD}"/>
              </a:ext>
            </a:extLst>
          </p:cNvPr>
          <p:cNvSpPr/>
          <p:nvPr/>
        </p:nvSpPr>
        <p:spPr>
          <a:xfrm>
            <a:off x="508672" y="917196"/>
            <a:ext cx="6179477" cy="620688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</a:rPr>
              <a:t>OES </a:t>
            </a:r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</a:rPr>
              <a:t>기반 플라즈마 화학 및 여기 정보 도출</a:t>
            </a:r>
            <a:endParaRPr lang="ko-KR" altLang="ko-K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F59B2AC-457F-03DA-F09A-2738BA80F57C}"/>
              </a:ext>
            </a:extLst>
          </p:cNvPr>
          <p:cNvSpPr/>
          <p:nvPr/>
        </p:nvSpPr>
        <p:spPr>
          <a:xfrm>
            <a:off x="508671" y="1658190"/>
            <a:ext cx="6613369" cy="3949315"/>
          </a:xfrm>
          <a:prstGeom prst="roundRect">
            <a:avLst>
              <a:gd name="adj" fmla="val 649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Actinometry</a:t>
            </a:r>
            <a:r>
              <a:rPr lang="en-US" altLang="ko-KR" sz="1400" dirty="0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: Radical density ratio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altLang="ko-KR" sz="1400" dirty="0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Reference: </a:t>
            </a:r>
            <a:r>
              <a:rPr lang="en-US" altLang="ko-KR" sz="1400" dirty="0" err="1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Ar</a:t>
            </a:r>
            <a:r>
              <a:rPr lang="en-US" altLang="ko-KR" sz="1400" dirty="0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t> (750.49nm)</a:t>
            </a:r>
            <a:endParaRPr lang="ko-KR" altLang="en-US" sz="1400" dirty="0">
              <a:solidFill>
                <a:schemeClr val="tx1"/>
              </a:solidFill>
              <a:latin typeface="Malgun Gothic"/>
              <a:ea typeface="Malgun Gothic"/>
              <a:cs typeface="Arial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altLang="ko-KR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F (703.57, 686.60nm),</a:t>
            </a:r>
            <a:r>
              <a:rPr lang="ko-KR" altLang="en-US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O (777.03, 700.65nm),</a:t>
            </a:r>
            <a:r>
              <a:rPr lang="ko-KR" altLang="en-US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ea typeface="+mn-lt"/>
                <a:cs typeface="+mn-lt"/>
              </a:rPr>
              <a:t>CF</a:t>
            </a:r>
            <a:r>
              <a:rPr lang="en-US" altLang="ko-KR" sz="1400" baseline="-25000" dirty="0">
                <a:solidFill>
                  <a:schemeClr val="tx1"/>
                </a:solidFill>
                <a:ea typeface="+mn-lt"/>
                <a:cs typeface="+mn-lt"/>
              </a:rPr>
              <a:t>2 </a:t>
            </a:r>
            <a:r>
              <a:rPr lang="en-US" altLang="ko-KR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(251.86, 262.80nm),</a:t>
            </a:r>
            <a:r>
              <a:rPr lang="ko-KR" altLang="en-US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Malgun Gothic"/>
                <a:ea typeface="Malgun Gothic"/>
                <a:cs typeface="Arial"/>
              </a:rPr>
              <a:t>CF (258.12, 724.06nm),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CO (645.4, 644.44nm)</a:t>
            </a:r>
            <a:endParaRPr lang="en-US" altLang="ko-KR" sz="1400" dirty="0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a typeface="맑은 고딕"/>
                <a:cs typeface="Arial"/>
              </a:rPr>
              <a:t>Dissociation</a:t>
            </a:r>
          </a:p>
          <a:p>
            <a:pPr marL="742950" lvl="1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e</a:t>
            </a:r>
            <a:r>
              <a:rPr lang="en-US" altLang="ko-KR" sz="1400" baseline="30000" dirty="0">
                <a:solidFill>
                  <a:schemeClr val="tx1"/>
                </a:solidFill>
                <a:ea typeface="맑은 고딕"/>
                <a:cs typeface="Arial"/>
              </a:rPr>
              <a:t>-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+ CF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4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→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CF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3</a:t>
            </a:r>
            <a:r>
              <a:rPr lang="en-US" altLang="ko-KR" sz="1600" baseline="30000" dirty="0">
                <a:solidFill>
                  <a:schemeClr val="tx1"/>
                </a:solidFill>
                <a:ea typeface="맑은 고딕"/>
                <a:cs typeface="Arial"/>
              </a:rPr>
              <a:t>+</a:t>
            </a:r>
            <a:r>
              <a:rPr lang="en-US" altLang="ko-KR" sz="1100" baseline="30000" dirty="0">
                <a:solidFill>
                  <a:schemeClr val="tx1"/>
                </a:solidFill>
                <a:ea typeface="맑은 고딕"/>
                <a:cs typeface="Arial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+ F + 2e</a:t>
            </a:r>
            <a:r>
              <a:rPr lang="en-US" altLang="ko-KR" sz="1400" baseline="30000" dirty="0">
                <a:solidFill>
                  <a:schemeClr val="tx1"/>
                </a:solidFill>
                <a:ea typeface="맑은 고딕"/>
                <a:cs typeface="Arial"/>
              </a:rPr>
              <a:t>-</a:t>
            </a:r>
            <a:endParaRPr lang="en-US" altLang="ko-KR" sz="1400" dirty="0">
              <a:solidFill>
                <a:schemeClr val="tx1"/>
              </a:solidFill>
              <a:ea typeface="맑은 고딕"/>
              <a:cs typeface="Arial"/>
            </a:endParaRPr>
          </a:p>
          <a:p>
            <a:pPr marL="742950" lvl="1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e</a:t>
            </a:r>
            <a:r>
              <a:rPr lang="en-US" altLang="ko-KR" sz="1400" baseline="30000" dirty="0">
                <a:solidFill>
                  <a:schemeClr val="tx1"/>
                </a:solidFill>
                <a:ea typeface="맑은 고딕"/>
                <a:cs typeface="Arial"/>
              </a:rPr>
              <a:t>-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 + CF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4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→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CF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2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 + 2F + e</a:t>
            </a:r>
            <a:r>
              <a:rPr lang="en-US" altLang="ko-KR" sz="1400" baseline="30000" dirty="0">
                <a:solidFill>
                  <a:schemeClr val="tx1"/>
                </a:solidFill>
                <a:ea typeface="맑은 고딕"/>
                <a:cs typeface="Arial"/>
              </a:rPr>
              <a:t>-</a:t>
            </a:r>
            <a:endParaRPr lang="en-US" altLang="ko-KR" sz="1400" b="1" dirty="0">
              <a:solidFill>
                <a:schemeClr val="tx1"/>
              </a:solidFill>
              <a:ea typeface="맑은 고딕"/>
              <a:cs typeface="Arial"/>
            </a:endParaRPr>
          </a:p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Surface Reaction (</a:t>
            </a:r>
            <a:r>
              <a:rPr lang="en-US" altLang="ko-KR" sz="1400" b="1" dirty="0">
                <a:solidFill>
                  <a:schemeClr val="tx1"/>
                </a:solidFill>
                <a:ea typeface="맑은 고딕"/>
                <a:cs typeface="Arial"/>
              </a:rPr>
              <a:t>SiO2 Etching)</a:t>
            </a:r>
            <a:endParaRPr lang="en-US" altLang="ko-KR" sz="1400" b="1" dirty="0">
              <a:solidFill>
                <a:schemeClr val="tx1"/>
              </a:solidFill>
              <a:latin typeface="맑은 고딕"/>
              <a:ea typeface="맑은 고딕"/>
              <a:cs typeface="Arial"/>
            </a:endParaRPr>
          </a:p>
          <a:p>
            <a:pPr marL="742950" lvl="1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SiO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2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(s) + 4F(g)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→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SiF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4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(g)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↑ 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+ O</a:t>
            </a:r>
            <a:r>
              <a:rPr lang="en-US" altLang="ko-KR" sz="1100" dirty="0">
                <a:solidFill>
                  <a:schemeClr val="tx1"/>
                </a:solidFill>
                <a:ea typeface="맑은 고딕"/>
                <a:cs typeface="Arial"/>
              </a:rPr>
              <a:t>2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(g)</a:t>
            </a:r>
            <a:endParaRPr lang="en-US" altLang="ko-KR" sz="1400" b="1" dirty="0">
              <a:solidFill>
                <a:schemeClr val="tx1"/>
              </a:solidFill>
              <a:latin typeface="맑은 고딕"/>
              <a:ea typeface="맑은 고딕"/>
              <a:cs typeface="Arial"/>
            </a:endParaRPr>
          </a:p>
          <a:p>
            <a:pPr marL="28575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ea typeface="맑은 고딕"/>
                <a:cs typeface="Arial"/>
              </a:rPr>
              <a:t>Oxygen Reaction (Polymer Removal)</a:t>
            </a:r>
          </a:p>
          <a:p>
            <a:pPr marL="742950" lvl="1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dirty="0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C(s) + O(g)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→</a:t>
            </a:r>
            <a:r>
              <a:rPr lang="en-US" altLang="ko-KR" sz="1400" dirty="0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 CO(g)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↑ </a:t>
            </a:r>
            <a:endParaRPr lang="en-US" altLang="ko-KR" sz="1400" dirty="0">
              <a:solidFill>
                <a:schemeClr val="tx1"/>
              </a:solidFill>
              <a:ea typeface="맑은 고딕"/>
              <a:cs typeface="Arial"/>
            </a:endParaRPr>
          </a:p>
          <a:p>
            <a:pPr marL="742950" lvl="1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ko-KR" sz="1400" dirty="0" err="1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CF</a:t>
            </a:r>
            <a:r>
              <a:rPr lang="en-US" altLang="ko-KR" sz="1200" dirty="0" err="1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x</a:t>
            </a:r>
            <a:r>
              <a:rPr lang="en-US" altLang="ko-KR" sz="1400" dirty="0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(s) + O(g) 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→</a:t>
            </a:r>
            <a:r>
              <a:rPr lang="en-US" altLang="ko-KR" sz="1400" dirty="0">
                <a:solidFill>
                  <a:schemeClr val="tx1"/>
                </a:solidFill>
                <a:ea typeface="맑은 고딕"/>
                <a:cs typeface="Arial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COF</a:t>
            </a:r>
            <a:r>
              <a:rPr lang="en-US" altLang="ko-KR" sz="1200" dirty="0" err="1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x</a:t>
            </a:r>
            <a:r>
              <a:rPr lang="en-US" altLang="ko-KR" sz="1400" dirty="0">
                <a:solidFill>
                  <a:schemeClr val="tx1"/>
                </a:solidFill>
                <a:latin typeface="맑은 고딕"/>
                <a:ea typeface="맑은 고딕"/>
                <a:cs typeface="Arial"/>
              </a:rPr>
              <a:t>(g)</a:t>
            </a:r>
            <a:r>
              <a:rPr lang="ko-KR" altLang="en-US" sz="1400" dirty="0">
                <a:solidFill>
                  <a:schemeClr val="tx1"/>
                </a:solidFill>
                <a:ea typeface="맑은 고딕"/>
                <a:cs typeface="Arial"/>
              </a:rPr>
              <a:t>↑ </a:t>
            </a:r>
            <a:endParaRPr lang="en-US" altLang="ko-KR" sz="1400" dirty="0">
              <a:solidFill>
                <a:schemeClr val="tx1"/>
              </a:solidFill>
              <a:latin typeface="맑은 고딕"/>
              <a:ea typeface="맑은 고딕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B2A987-26A0-3459-181D-DA2ACBBC4D87}"/>
              </a:ext>
            </a:extLst>
          </p:cNvPr>
          <p:cNvSpPr txBox="1"/>
          <p:nvPr/>
        </p:nvSpPr>
        <p:spPr>
          <a:xfrm>
            <a:off x="335360" y="5636194"/>
            <a:ext cx="1169445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A technique to estimate the relative change in radical density (</a:t>
            </a:r>
            <a:r>
              <a:rPr lang="en-US" dirty="0" err="1">
                <a:latin typeface="Calibri"/>
                <a:ea typeface="Calibri"/>
                <a:cs typeface="Calibri"/>
              </a:rPr>
              <a:t>n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X</a:t>
            </a:r>
            <a:r>
              <a:rPr lang="en-US" dirty="0">
                <a:latin typeface="Calibri"/>
                <a:ea typeface="Calibri"/>
                <a:cs typeface="Calibri"/>
              </a:rPr>
              <a:t>) by comparing the emission intensity of the target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     radical to that of a trace amount of inert gas (</a:t>
            </a:r>
            <a:r>
              <a:rPr lang="en-US" dirty="0" err="1">
                <a:latin typeface="Calibri"/>
                <a:ea typeface="Calibri"/>
                <a:cs typeface="Calibri"/>
              </a:rPr>
              <a:t>Ar</a:t>
            </a:r>
            <a:r>
              <a:rPr lang="en-US" dirty="0">
                <a:latin typeface="Calibri"/>
                <a:ea typeface="Calibri"/>
                <a:cs typeface="Calibri"/>
              </a:rPr>
              <a:t>) added to the plasma.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Used PCF to identify the wavelength combinations that exhibit the strongest linear correlation with the actual Etch Rate.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48889D1-1912-4FEC-A9F0-8021F4A4BBC8}"/>
              </a:ext>
            </a:extLst>
          </p:cNvPr>
          <p:cNvGrpSpPr/>
          <p:nvPr/>
        </p:nvGrpSpPr>
        <p:grpSpPr>
          <a:xfrm>
            <a:off x="7306233" y="953084"/>
            <a:ext cx="4885767" cy="5144774"/>
            <a:chOff x="6184819" y="1229389"/>
            <a:chExt cx="5559068" cy="5455088"/>
          </a:xfrm>
        </p:grpSpPr>
        <p:pic>
          <p:nvPicPr>
            <p:cNvPr id="22" name="그림 21" descr="텍스트, 도표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40B7616-234E-4FAD-8C6B-EB7B815C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4819" y="1229389"/>
              <a:ext cx="5296654" cy="4903770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60797BA-01CD-4363-8D20-64197E061E63}"/>
                </a:ext>
              </a:extLst>
            </p:cNvPr>
            <p:cNvSpPr/>
            <p:nvPr/>
          </p:nvSpPr>
          <p:spPr>
            <a:xfrm>
              <a:off x="7597224" y="5434641"/>
              <a:ext cx="529087" cy="2875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1BC3D2D-9812-45A7-B063-B094D17D8216}"/>
                </a:ext>
              </a:extLst>
            </p:cNvPr>
            <p:cNvSpPr/>
            <p:nvPr/>
          </p:nvSpPr>
          <p:spPr>
            <a:xfrm>
              <a:off x="8643895" y="4664015"/>
              <a:ext cx="684135" cy="146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C8F8AFF-1395-4D01-9E8A-6173C2109C3A}"/>
                </a:ext>
              </a:extLst>
            </p:cNvPr>
            <p:cNvSpPr/>
            <p:nvPr/>
          </p:nvSpPr>
          <p:spPr>
            <a:xfrm>
              <a:off x="8946349" y="5056071"/>
              <a:ext cx="2300572" cy="111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E874919-E162-4A83-A2FD-0E8F327E358B}"/>
                </a:ext>
              </a:extLst>
            </p:cNvPr>
            <p:cNvSpPr/>
            <p:nvPr/>
          </p:nvSpPr>
          <p:spPr>
            <a:xfrm>
              <a:off x="10783019" y="4548565"/>
              <a:ext cx="960868" cy="146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A8B322B-B817-45CC-AC08-B4D99700B05C}"/>
                </a:ext>
              </a:extLst>
            </p:cNvPr>
            <p:cNvSpPr/>
            <p:nvPr/>
          </p:nvSpPr>
          <p:spPr>
            <a:xfrm>
              <a:off x="9717283" y="3754935"/>
              <a:ext cx="960868" cy="619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D845709-B603-42C9-AF5D-B5F450A0D43A}"/>
                </a:ext>
              </a:extLst>
            </p:cNvPr>
            <p:cNvSpPr/>
            <p:nvPr/>
          </p:nvSpPr>
          <p:spPr>
            <a:xfrm>
              <a:off x="6497052" y="5167849"/>
              <a:ext cx="1615669" cy="630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54EC46-0932-4020-9DF3-247E700E1B94}"/>
                </a:ext>
              </a:extLst>
            </p:cNvPr>
            <p:cNvSpPr txBox="1"/>
            <p:nvPr/>
          </p:nvSpPr>
          <p:spPr>
            <a:xfrm>
              <a:off x="6468128" y="5114817"/>
              <a:ext cx="1867760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ea typeface="+mn-lt"/>
                  <a:cs typeface="+mn-lt"/>
                </a:rPr>
                <a:t>n</a:t>
              </a:r>
              <a:r>
                <a:rPr lang="en-US" b="1" baseline="-25000" dirty="0" err="1">
                  <a:ea typeface="+mn-lt"/>
                  <a:cs typeface="+mn-lt"/>
                </a:rPr>
                <a:t>CO</a:t>
              </a:r>
              <a:r>
                <a:rPr lang="en-US" b="1" baseline="-25000" dirty="0">
                  <a:ea typeface="+mn-lt"/>
                  <a:cs typeface="+mn-lt"/>
                </a:rPr>
                <a:t>,</a:t>
              </a:r>
              <a:r>
                <a:rPr lang="en-US" b="1" baseline="-25000" dirty="0">
                  <a:latin typeface="맑은 고딕"/>
                  <a:ea typeface="+mn-lt"/>
                  <a:cs typeface="Arial"/>
                </a:rPr>
                <a:t> </a:t>
              </a:r>
              <a:r>
                <a:rPr lang="en-US" b="1" dirty="0">
                  <a:latin typeface="Arial"/>
                  <a:ea typeface="+mn-lt"/>
                  <a:cs typeface="Arial"/>
                </a:rPr>
                <a:t>n</a:t>
              </a:r>
              <a:r>
                <a:rPr lang="en-US" b="1" baseline="-25000" dirty="0">
                  <a:latin typeface="Arial"/>
                  <a:ea typeface="+mn-lt"/>
                  <a:cs typeface="Arial"/>
                </a:rPr>
                <a:t>CF2, </a:t>
              </a:r>
              <a:r>
                <a:rPr lang="en-US" b="1" dirty="0" err="1">
                  <a:latin typeface="Arial"/>
                  <a:ea typeface="+mn-lt"/>
                  <a:cs typeface="Arial"/>
                </a:rPr>
                <a:t>n</a:t>
              </a:r>
              <a:r>
                <a:rPr lang="en-US" b="1" baseline="-25000" dirty="0" err="1">
                  <a:latin typeface="Arial"/>
                  <a:ea typeface="+mn-lt"/>
                  <a:cs typeface="Arial"/>
                </a:rPr>
                <a:t>CF</a:t>
              </a:r>
              <a:r>
                <a:rPr lang="en-US" b="1" dirty="0">
                  <a:latin typeface="Arial"/>
                  <a:ea typeface="+mn-lt"/>
                  <a:cs typeface="Arial"/>
                </a:rPr>
                <a:t>, </a:t>
              </a:r>
              <a:endParaRPr lang="en-US" sz="1200" b="1" baseline="-25000" dirty="0">
                <a:latin typeface="Arial"/>
                <a:ea typeface="+mn-lt"/>
                <a:cs typeface="Arial"/>
              </a:endParaRPr>
            </a:p>
            <a:p>
              <a:r>
                <a:rPr lang="en-US" b="1" dirty="0">
                  <a:latin typeface="Arial"/>
                  <a:ea typeface="+mn-lt"/>
                  <a:cs typeface="Arial"/>
                </a:rPr>
                <a:t>   </a:t>
              </a:r>
              <a:r>
                <a:rPr lang="en-US" b="1" dirty="0" err="1">
                  <a:latin typeface="Arial"/>
                  <a:ea typeface="+mn-lt"/>
                  <a:cs typeface="Arial"/>
                </a:rPr>
                <a:t>n</a:t>
              </a:r>
              <a:r>
                <a:rPr lang="en-US" b="1" baseline="-25000" dirty="0" err="1">
                  <a:latin typeface="Arial"/>
                  <a:ea typeface="+mn-lt"/>
                  <a:cs typeface="Arial"/>
                </a:rPr>
                <a:t>F</a:t>
              </a:r>
              <a:r>
                <a:rPr lang="en-US" b="1" baseline="-25000" dirty="0">
                  <a:latin typeface="Arial"/>
                  <a:ea typeface="+mn-lt"/>
                  <a:cs typeface="Arial"/>
                </a:rPr>
                <a:t> </a:t>
              </a:r>
              <a:r>
                <a:rPr lang="en-US" b="1" dirty="0">
                  <a:latin typeface="Arial"/>
                  <a:ea typeface="+mn-lt"/>
                  <a:cs typeface="Arial"/>
                </a:rPr>
                <a:t>, n</a:t>
              </a:r>
              <a:r>
                <a:rPr lang="en-US" b="1" baseline="-25000" dirty="0">
                  <a:latin typeface="Arial"/>
                  <a:ea typeface="+mn-lt"/>
                  <a:cs typeface="Arial"/>
                </a:rPr>
                <a:t>o</a:t>
              </a:r>
              <a:r>
                <a:rPr lang="en-US" b="1" baseline="-25000" dirty="0">
                  <a:latin typeface="Arial"/>
                  <a:ea typeface="맑은 고딕"/>
                  <a:cs typeface="Arial"/>
                </a:rPr>
                <a:t>  </a:t>
              </a:r>
              <a:r>
                <a:rPr lang="en-US" b="1" baseline="-25000" dirty="0">
                  <a:latin typeface="Arial"/>
                  <a:ea typeface="+mn-lt"/>
                  <a:cs typeface="Arial"/>
                </a:rPr>
                <a:t> </a:t>
              </a:r>
              <a:endParaRPr lang="en-US" sz="1200" b="1" baseline="-25000" dirty="0">
                <a:latin typeface="Arial"/>
                <a:ea typeface="맑은 고딕"/>
                <a:cs typeface="Arial"/>
              </a:endParaRPr>
            </a:p>
            <a:p>
              <a:endParaRPr lang="en-US" altLang="ko-KR" b="1" baseline="-25000" dirty="0">
                <a:latin typeface="Arial"/>
                <a:ea typeface="Malgun Gothic"/>
                <a:cs typeface="Arial"/>
              </a:endParaRPr>
            </a:p>
            <a:p>
              <a:endParaRPr lang="en-US" b="1" baseline="-25000" dirty="0">
                <a:latin typeface="Arial"/>
                <a:ea typeface="+mn-lt"/>
                <a:cs typeface="Arial"/>
              </a:endParaRPr>
            </a:p>
            <a:p>
              <a:endParaRPr lang="en-US" b="1" baseline="-25000" dirty="0">
                <a:latin typeface="Arial"/>
                <a:ea typeface="+mn-lt"/>
                <a:cs typeface="Arial"/>
              </a:endParaRPr>
            </a:p>
            <a:p>
              <a:endParaRPr lang="en-US" b="1" baseline="-25000" dirty="0">
                <a:latin typeface="Arial"/>
                <a:ea typeface="+mn-lt"/>
                <a:cs typeface="Arial"/>
              </a:endParaRPr>
            </a:p>
            <a:p>
              <a:endParaRPr lang="en-US" b="1" baseline="-25000" dirty="0">
                <a:latin typeface="Arial"/>
                <a:ea typeface="+mn-lt"/>
                <a:cs typeface="Arial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780D88D5-DF7F-4895-923E-C531FFF93055}"/>
                </a:ext>
              </a:extLst>
            </p:cNvPr>
            <p:cNvSpPr/>
            <p:nvPr/>
          </p:nvSpPr>
          <p:spPr>
            <a:xfrm>
              <a:off x="8983579" y="4772526"/>
              <a:ext cx="2096932" cy="122034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CE31C77-CF75-486C-A63D-A2BBD258FD6D}"/>
                </a:ext>
              </a:extLst>
            </p:cNvPr>
            <p:cNvSpPr/>
            <p:nvPr/>
          </p:nvSpPr>
          <p:spPr>
            <a:xfrm>
              <a:off x="9361714" y="4732420"/>
              <a:ext cx="1340661" cy="6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6E257E-5035-4A61-8899-2C2C74B7501B}"/>
                </a:ext>
              </a:extLst>
            </p:cNvPr>
            <p:cNvSpPr txBox="1"/>
            <p:nvPr/>
          </p:nvSpPr>
          <p:spPr>
            <a:xfrm>
              <a:off x="9118243" y="5198032"/>
              <a:ext cx="1913593" cy="369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ko-KR" b="1" dirty="0">
                  <a:latin typeface="Malgun Gothic"/>
                  <a:ea typeface="맑은 고딕"/>
                  <a:cs typeface="Calibri"/>
                </a:rPr>
                <a:t>     n</a:t>
              </a:r>
              <a:r>
                <a:rPr lang="en-US" altLang="ko-KR" sz="1200" b="1" baseline="-25000" dirty="0">
                  <a:latin typeface="Malgun Gothic"/>
                  <a:ea typeface="+mn-lt"/>
                  <a:cs typeface="Calibri"/>
                </a:rPr>
                <a:t>e </a:t>
              </a:r>
              <a:r>
                <a:rPr lang="ko-KR" altLang="en-US" b="1" dirty="0">
                  <a:latin typeface="맑은 고딕"/>
                  <a:ea typeface="맑은 고딕"/>
                  <a:cs typeface="Calibri"/>
                </a:rPr>
                <a:t>, </a:t>
              </a:r>
              <a:r>
                <a:rPr lang="en-US" altLang="ko-KR" b="1" dirty="0" err="1">
                  <a:latin typeface="Malgun Gothic"/>
                  <a:ea typeface="+mn-lt"/>
                  <a:cs typeface="Calibri"/>
                </a:rPr>
                <a:t>T</a:t>
              </a:r>
              <a:r>
                <a:rPr lang="en-US" altLang="ko-KR" sz="1000" b="1" baseline="-25000" dirty="0" err="1">
                  <a:latin typeface="Malgun Gothic"/>
                  <a:ea typeface="+mn-lt"/>
                  <a:cs typeface="Calibri"/>
                </a:rPr>
                <a:t>e</a:t>
              </a:r>
              <a:r>
                <a:rPr lang="ko-KR" altLang="en-US" b="1" dirty="0">
                  <a:latin typeface="맑은 고딕"/>
                  <a:ea typeface="맑은 고딕"/>
                  <a:cs typeface="Calibri"/>
                </a:rPr>
                <a:t> </a:t>
              </a:r>
              <a:endParaRPr lang="ko-KR" b="1" dirty="0">
                <a:latin typeface="맑은 고딕"/>
                <a:ea typeface="맑은 고딕"/>
                <a:cs typeface="Calibr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8BF319-24F7-495B-B386-5130312BA5CB}"/>
                </a:ext>
              </a:extLst>
            </p:cNvPr>
            <p:cNvSpPr txBox="1"/>
            <p:nvPr/>
          </p:nvSpPr>
          <p:spPr>
            <a:xfrm>
              <a:off x="9328030" y="3979304"/>
              <a:ext cx="1454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/>
                <a:t>Line-ratio</a:t>
              </a:r>
              <a:endParaRPr lang="ko-KR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88481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2938</Words>
  <Application>Microsoft Office PowerPoint</Application>
  <PresentationFormat>와이드스크린</PresentationFormat>
  <Paragraphs>618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4" baseType="lpstr">
      <vt:lpstr>Arial,Sans-Serif</vt:lpstr>
      <vt:lpstr>KaTeX_Main</vt:lpstr>
      <vt:lpstr>KaTeX_Math</vt:lpstr>
      <vt:lpstr>Wingdings,Sans-Serif</vt:lpstr>
      <vt:lpstr>맑은 고딕</vt:lpstr>
      <vt:lpstr>맑은 고딕</vt:lpstr>
      <vt:lpstr>Arial</vt:lpstr>
      <vt:lpstr>Calibri</vt:lpstr>
      <vt:lpstr>Courier New</vt:lpstr>
      <vt:lpstr>Wingdings</vt:lpstr>
      <vt:lpstr>Office 테마</vt:lpstr>
      <vt:lpstr>Oxide Etch Rate Prediction Under Varying O2 Using Stepwise Forward Selection of Principal Components</vt:lpstr>
      <vt:lpstr>Outline</vt:lpstr>
      <vt:lpstr>PowerPoint 프레젠테이션</vt:lpstr>
      <vt:lpstr>Issue 1:Difficulties of Real-Time Monitoring</vt:lpstr>
      <vt:lpstr>PowerPoint 프레젠테이션</vt:lpstr>
      <vt:lpstr>PowerPoint 프레젠테이션</vt:lpstr>
      <vt:lpstr>Previous Approaches</vt:lpstr>
      <vt:lpstr>PowerPoint 프레젠테이션</vt:lpstr>
      <vt:lpstr>Approaches</vt:lpstr>
      <vt:lpstr>Approaches : Line-Ratio Selection </vt:lpstr>
      <vt:lpstr>Approaches</vt:lpstr>
      <vt:lpstr>PowerPoint 프레젠테이션</vt:lpstr>
      <vt:lpstr>Equipments &amp; Method</vt:lpstr>
      <vt:lpstr>Approaches: Feature Selection Methods</vt:lpstr>
      <vt:lpstr>Results : Feature Selection &amp; Weight Comparison</vt:lpstr>
      <vt:lpstr>PowerPoint 프레젠테이션</vt:lpstr>
      <vt:lpstr>Results : Performance Comparison</vt:lpstr>
      <vt:lpstr>Results : Optimization of Model Performance</vt:lpstr>
      <vt:lpstr>Discussion</vt:lpstr>
      <vt:lpstr>Discussion</vt:lpstr>
      <vt:lpstr>Conclusion</vt:lpstr>
      <vt:lpstr>Suggestion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Oxide Etch Rate Prediction Under Varying O2 Using Stepwise Forward Selection of Principal Components</dc:title>
  <dc:creator>김승현</dc:creator>
  <cp:lastModifiedBy>Haeun Roh</cp:lastModifiedBy>
  <cp:revision>255</cp:revision>
  <dcterms:created xsi:type="dcterms:W3CDTF">2026-01-15T14:28:56Z</dcterms:created>
  <dcterms:modified xsi:type="dcterms:W3CDTF">2026-06-11T05:26:26Z</dcterms:modified>
</cp:coreProperties>
</file>